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CF24B-8FC6-39FB-4025-6E896CC6DA3C}" v="1549" dt="2022-03-02T18:37:58.830"/>
    <p1510:client id="{EE3886F3-33D9-42F7-B32A-DCA55A744FF8}" v="1297" dt="2022-02-28T13:55:34.5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p:scale>
          <a:sx n="46" d="100"/>
          <a:sy n="46" d="100"/>
        </p:scale>
        <p:origin x="-6088" y="176"/>
      </p:cViewPr>
      <p:guideLst>
        <p:guide orient="horz" pos="3318"/>
        <p:guide orient="horz" pos="288"/>
        <p:guide orient="horz" pos="20160"/>
        <p:guide orient="horz"/>
        <p:guide pos="581"/>
        <p:guide pos="27069"/>
        <p:guide pos="2074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8/17/22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8/17/22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245627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446073" y="5475145"/>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B7B168FD-0A5A-5F40-9FCF-B40091915A23}"/>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CFEFF31D-6718-604F-8725-06546ED41CAF}"/>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29382628" y="5392017"/>
            <a:ext cx="13577436" cy="2675787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790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a:extLst>
              <a:ext uri="{FF2B5EF4-FFF2-40B4-BE49-F238E27FC236}">
                <a16:creationId xmlns:a16="http://schemas.microsoft.com/office/drawing/2014/main" id="{9ED69A3F-45FE-694E-BAB2-253229E2C5E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2759907C-C695-3245-9CDB-A23BD0939A57}"/>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p:cNvSpPr txBox="1">
            <a:spLocks noChangeArrowheads="1"/>
          </p:cNvSpPr>
          <p:nvPr userDrawn="1"/>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graphicFrame>
        <p:nvGraphicFramePr>
          <p:cNvPr id="41" name="Table 40">
            <a:extLst>
              <a:ext uri="{FF2B5EF4-FFF2-40B4-BE49-F238E27FC236}">
                <a16:creationId xmlns:a16="http://schemas.microsoft.com/office/drawing/2014/main" id="{8757AEA5-2F05-D545-BE0F-31E8287BC71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F8F0F4C9-9693-AD40-8CD2-77CBC1089DB8}"/>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jpg"/><Relationship Id="rId2" Type="http://schemas.openxmlformats.org/officeDocument/2006/relationships/notesSlide" Target="../notesSlides/notesSlide1.xml"/><Relationship Id="rId16"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hyperlink" Target="mailto:sxm4896@mavs.uta.edu" TargetMode="External"/><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42DE87E-8737-471F-9677-F6C42F9E3234}"/>
              </a:ext>
            </a:extLst>
          </p:cNvPr>
          <p:cNvPicPr>
            <a:picLocks noChangeAspect="1"/>
          </p:cNvPicPr>
          <p:nvPr/>
        </p:nvPicPr>
        <p:blipFill>
          <a:blip r:embed="rId3"/>
          <a:stretch>
            <a:fillRect/>
          </a:stretch>
        </p:blipFill>
        <p:spPr>
          <a:xfrm>
            <a:off x="6716860" y="0"/>
            <a:ext cx="30227440" cy="4812248"/>
          </a:xfrm>
          <a:prstGeom prst="rect">
            <a:avLst/>
          </a:prstGeom>
        </p:spPr>
      </p:pic>
      <p:sp>
        <p:nvSpPr>
          <p:cNvPr id="2" name="Text Placeholder 1"/>
          <p:cNvSpPr>
            <a:spLocks noGrp="1"/>
          </p:cNvSpPr>
          <p:nvPr>
            <p:ph type="body" sz="quarter" idx="10"/>
          </p:nvPr>
        </p:nvSpPr>
        <p:spPr>
          <a:xfrm>
            <a:off x="459674" y="6504020"/>
            <a:ext cx="10056813" cy="4425805"/>
          </a:xfrm>
        </p:spPr>
        <p: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national basketball association (NBA) is one of the prominent worldwide basketball leagues. </a:t>
            </a:r>
            <a:r>
              <a:rPr lang="en-US" sz="2800" dirty="0">
                <a:effectLst/>
                <a:latin typeface="Calibri" panose="020F0502020204030204" pitchFamily="34" charset="0"/>
                <a:ea typeface="Calibri" panose="020F0502020204030204" pitchFamily="34" charset="0"/>
                <a:cs typeface="Calibri" panose="020F0502020204030204" pitchFamily="34" charset="0"/>
              </a:rPr>
              <a:t>In the NBA, player acquisitions can have a significant impact on a team's success. A traditional way to analyze player is by looking at previous stats with no future predicted which is still an issue that General Managers are struggling with today. </a:t>
            </a:r>
            <a:r>
              <a:rPr lang="en-US" sz="2800" dirty="0">
                <a:effectLst/>
                <a:latin typeface="Calibri" panose="020F0502020204030204" pitchFamily="34" charset="0"/>
                <a:ea typeface="Calibri" panose="020F0502020204030204" pitchFamily="34" charset="0"/>
                <a:cs typeface="Times New Roman" panose="02020603050405020304" pitchFamily="18" charset="0"/>
              </a:rPr>
              <a:t>This dataset consists of each rookie player’s score point analysis upon which we will be predicting the career longevity for the rookie player</a:t>
            </a:r>
            <a:r>
              <a:rPr lang="en-US" sz="2800" dirty="0">
                <a:latin typeface="Calibri" panose="020F0502020204030204" pitchFamily="34" charset="0"/>
                <a:ea typeface="Calibri" panose="020F0502020204030204" pitchFamily="34" charset="0"/>
              </a:rPr>
              <a:t> and predict</a:t>
            </a:r>
            <a:r>
              <a:rPr lang="en-US" sz="2800" dirty="0">
                <a:effectLst/>
                <a:latin typeface="Calibri" panose="020F0502020204030204" pitchFamily="34" charset="0"/>
                <a:ea typeface="Calibri" panose="020F0502020204030204" pitchFamily="34" charset="0"/>
                <a:cs typeface="Times New Roman" panose="02020603050405020304" pitchFamily="18" charset="0"/>
              </a:rPr>
              <a:t> if a rookie is successful or not. </a:t>
            </a:r>
          </a:p>
        </p:txBody>
      </p:sp>
      <p:sp>
        <p:nvSpPr>
          <p:cNvPr id="3" name="Text Placeholder 2"/>
          <p:cNvSpPr>
            <a:spLocks noGrp="1"/>
          </p:cNvSpPr>
          <p:nvPr>
            <p:ph type="body" sz="quarter" idx="11"/>
          </p:nvPr>
        </p:nvSpPr>
        <p:spPr>
          <a:xfrm>
            <a:off x="353338" y="5563105"/>
            <a:ext cx="10048875" cy="754045"/>
          </a:xfrm>
        </p:spPr>
        <p:txBody>
          <a:bodyPr/>
          <a:lstStyle/>
          <a:p>
            <a:r>
              <a:rPr lang="en-US" dirty="0"/>
              <a:t>ABSTRACT</a:t>
            </a:r>
          </a:p>
        </p:txBody>
      </p:sp>
      <p:sp>
        <p:nvSpPr>
          <p:cNvPr id="4" name="Text Placeholder 3"/>
          <p:cNvSpPr>
            <a:spLocks noGrp="1"/>
          </p:cNvSpPr>
          <p:nvPr>
            <p:ph type="body" sz="quarter" idx="20"/>
          </p:nvPr>
        </p:nvSpPr>
        <p:spPr>
          <a:xfrm>
            <a:off x="477033" y="19121431"/>
            <a:ext cx="10050462" cy="754045"/>
          </a:xfrm>
        </p:spPr>
        <p:txBody>
          <a:bodyPr/>
          <a:lstStyle/>
          <a:p>
            <a:r>
              <a:rPr lang="en-US" dirty="0"/>
              <a:t>OBJECTIVE</a:t>
            </a:r>
          </a:p>
        </p:txBody>
      </p:sp>
      <p:sp>
        <p:nvSpPr>
          <p:cNvPr id="5" name="Text Placeholder 4"/>
          <p:cNvSpPr>
            <a:spLocks noGrp="1"/>
          </p:cNvSpPr>
          <p:nvPr>
            <p:ph type="body" sz="quarter" idx="21"/>
          </p:nvPr>
        </p:nvSpPr>
        <p:spPr>
          <a:xfrm>
            <a:off x="11460161" y="6378481"/>
            <a:ext cx="10048874" cy="15933570"/>
          </a:xfrm>
        </p:spPr>
        <p:txBody>
          <a:bodyPr/>
          <a:lstStyle/>
          <a:p>
            <a:r>
              <a:rPr lang="en-US" b="1" dirty="0"/>
              <a:t>Data Visualization</a:t>
            </a:r>
            <a:r>
              <a:rPr lang="en-US" dirty="0"/>
              <a:t>:</a:t>
            </a:r>
          </a:p>
          <a:p>
            <a:r>
              <a:rPr lang="en-US" sz="2800" u="sng" dirty="0">
                <a:latin typeface="+mn-lt"/>
              </a:rPr>
              <a:t>Time series</a:t>
            </a:r>
            <a:r>
              <a:rPr lang="en-US" sz="2800" dirty="0">
                <a:latin typeface="+mn-lt"/>
              </a:rPr>
              <a:t>:</a:t>
            </a:r>
          </a:p>
          <a:p>
            <a:r>
              <a:rPr lang="en-US" sz="2800" dirty="0">
                <a:latin typeface="+mn-lt"/>
              </a:rPr>
              <a:t>Shows trend of the variables from 1980 to 2008.</a:t>
            </a: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endParaRPr lang="en-US" sz="2800" u="sng" dirty="0">
              <a:latin typeface="+mn-lt"/>
            </a:endParaRPr>
          </a:p>
          <a:p>
            <a:r>
              <a:rPr lang="en-US" sz="2800" u="sng" dirty="0">
                <a:latin typeface="+mn-lt"/>
              </a:rPr>
              <a:t>Scatter plots and Correlation matrix</a:t>
            </a:r>
            <a:r>
              <a:rPr lang="en-US" sz="2800" dirty="0">
                <a:latin typeface="+mn-lt"/>
              </a:rPr>
              <a:t>:</a:t>
            </a:r>
          </a:p>
          <a:p>
            <a:r>
              <a:rPr lang="en-US" sz="2800" dirty="0">
                <a:latin typeface="+mn-lt"/>
              </a:rPr>
              <a:t>S</a:t>
            </a:r>
            <a:r>
              <a:rPr lang="en-US" sz="2800" dirty="0">
                <a:effectLst/>
                <a:latin typeface="+mn-lt"/>
              </a:rPr>
              <a:t>catter plots and correlation matrix shows the correlation between different variables. </a:t>
            </a:r>
            <a:r>
              <a:rPr lang="en-US" sz="2800" dirty="0">
                <a:latin typeface="+mn-lt"/>
              </a:rPr>
              <a:t>Positive</a:t>
            </a:r>
            <a:r>
              <a:rPr lang="en-US" sz="2800" dirty="0">
                <a:effectLst/>
                <a:latin typeface="+mn-lt"/>
              </a:rPr>
              <a:t> correlation can be seen between games played and minutes played.</a:t>
            </a: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effectLst/>
              <a:latin typeface="+mn-lt"/>
            </a:endParaRPr>
          </a:p>
          <a:p>
            <a:endParaRPr lang="en-US" sz="2800" dirty="0">
              <a:latin typeface="+mn-lt"/>
            </a:endParaRPr>
          </a:p>
          <a:p>
            <a:endParaRPr lang="en-US" sz="2800" dirty="0">
              <a:effectLst/>
              <a:latin typeface="+mn-lt"/>
            </a:endParaRPr>
          </a:p>
          <a:p>
            <a:endParaRPr lang="en-US" sz="2800" dirty="0">
              <a:latin typeface="+mn-lt"/>
            </a:endParaRPr>
          </a:p>
          <a:p>
            <a:r>
              <a:rPr lang="en-US" sz="2800" u="sng" dirty="0">
                <a:latin typeface="+mn-lt"/>
              </a:rPr>
              <a:t>Bar chart:</a:t>
            </a:r>
          </a:p>
          <a:p>
            <a:r>
              <a:rPr lang="en-US" sz="2800" dirty="0">
                <a:latin typeface="+mn-lt"/>
              </a:rPr>
              <a:t>Shows c</a:t>
            </a:r>
            <a:r>
              <a:rPr lang="en-US" sz="2800" dirty="0">
                <a:effectLst/>
                <a:latin typeface="+mn-lt"/>
              </a:rPr>
              <a:t>utoff values for players whose career duration is less than 5 years (Target 5yrs = 0) and more than 5 years (Target 5yrs = 1). </a:t>
            </a:r>
            <a:endParaRPr lang="en-US" sz="2800" dirty="0">
              <a:latin typeface="+mn-lt"/>
            </a:endParaRPr>
          </a:p>
          <a:p>
            <a:endParaRPr lang="en-US" dirty="0"/>
          </a:p>
          <a:p>
            <a:endParaRPr lang="en-US" dirty="0"/>
          </a:p>
          <a:p>
            <a:endParaRPr lang="en-US" dirty="0"/>
          </a:p>
        </p:txBody>
      </p:sp>
      <p:sp>
        <p:nvSpPr>
          <p:cNvPr id="6" name="Text Placeholder 5"/>
          <p:cNvSpPr>
            <a:spLocks noGrp="1"/>
          </p:cNvSpPr>
          <p:nvPr>
            <p:ph type="body" sz="quarter" idx="22"/>
          </p:nvPr>
        </p:nvSpPr>
        <p:spPr/>
        <p:txBody>
          <a:bodyPr/>
          <a:lstStyle/>
          <a:p>
            <a:r>
              <a:rPr lang="en-US"/>
              <a:t>MATERIALS &amp; METHODS</a:t>
            </a:r>
          </a:p>
        </p:txBody>
      </p:sp>
      <p:sp>
        <p:nvSpPr>
          <p:cNvPr id="7" name="Text Placeholder 6"/>
          <p:cNvSpPr>
            <a:spLocks noGrp="1"/>
          </p:cNvSpPr>
          <p:nvPr>
            <p:ph type="body" sz="quarter" idx="23"/>
          </p:nvPr>
        </p:nvSpPr>
        <p:spPr>
          <a:xfrm>
            <a:off x="22385343" y="18834375"/>
            <a:ext cx="10048874" cy="8543855"/>
          </a:xfrm>
        </p:spPr>
        <p:txBody>
          <a:bodyPr wrap="square" lIns="228589" tIns="228589" rIns="228589" bIns="228589" anchor="t">
            <a:spAutoFit/>
          </a:bodyPr>
          <a:lstStyle/>
          <a:p>
            <a:r>
              <a:rPr lang="en-US" sz="2800" dirty="0">
                <a:latin typeface="+mn-lt"/>
                <a:cs typeface="Times New Roman"/>
              </a:rPr>
              <a:t>The rows highlighted in green color show the comparison of the rookie player’s efficiency despite number of games played and other aspects, thereby having a successful 5 -year career duration longevity. </a:t>
            </a:r>
            <a:r>
              <a:rPr lang="en-US" sz="2800" dirty="0">
                <a:effectLst/>
                <a:latin typeface="Calibri" panose="020F0502020204030204" pitchFamily="34" charset="0"/>
                <a:ea typeface="Calibri" panose="020F0502020204030204" pitchFamily="34" charset="0"/>
                <a:cs typeface="Times New Roman" panose="02020603050405020304" pitchFamily="18" charset="0"/>
              </a:rPr>
              <a:t>The default threshold value is 0.5.</a:t>
            </a:r>
            <a:endParaRPr lang="en-US" sz="2800" dirty="0">
              <a:latin typeface="+mn-lt"/>
              <a:cs typeface="Times New Roman"/>
            </a:endParaRPr>
          </a:p>
          <a:p>
            <a:r>
              <a:rPr lang="en-US" sz="2800" dirty="0">
                <a:latin typeface="+mn-lt"/>
                <a:cs typeface="Times New Roman"/>
              </a:rPr>
              <a:t>The rows highlighted in yellow color are the ones which did not make it to the final selection.</a:t>
            </a:r>
            <a:endParaRPr lang="en-US" sz="2800" dirty="0">
              <a:latin typeface="Calibri"/>
            </a:endParaRPr>
          </a:p>
          <a:p>
            <a:endParaRPr lang="en-US" sz="2800" dirty="0">
              <a:latin typeface="Calibri"/>
            </a:endParaRPr>
          </a:p>
          <a:p>
            <a:r>
              <a:rPr lang="en-US" sz="2800" dirty="0">
                <a:latin typeface="+mn-lt"/>
              </a:rPr>
              <a:t>Train:</a:t>
            </a:r>
          </a:p>
          <a:p>
            <a:endParaRPr lang="en-US" dirty="0"/>
          </a:p>
          <a:p>
            <a:endParaRPr lang="en-US" dirty="0"/>
          </a:p>
          <a:p>
            <a:endParaRPr lang="en-US" dirty="0"/>
          </a:p>
          <a:p>
            <a:endParaRPr lang="en-US" dirty="0"/>
          </a:p>
          <a:p>
            <a:endParaRPr lang="en-US" dirty="0"/>
          </a:p>
          <a:p>
            <a:endParaRPr lang="en-US" sz="2800" dirty="0">
              <a:latin typeface="+mn-lt"/>
              <a:cs typeface="Times New Roman"/>
            </a:endParaRPr>
          </a:p>
          <a:p>
            <a:endParaRPr lang="en-US" sz="2800" dirty="0">
              <a:latin typeface="+mn-lt"/>
              <a:cs typeface="Times New Roman"/>
            </a:endParaRPr>
          </a:p>
          <a:p>
            <a:endParaRPr lang="en-US" sz="2800" dirty="0">
              <a:latin typeface="+mn-lt"/>
              <a:cs typeface="Times New Roman"/>
            </a:endParaRPr>
          </a:p>
          <a:p>
            <a:r>
              <a:rPr lang="en-US" sz="2800" dirty="0">
                <a:latin typeface="+mn-lt"/>
                <a:cs typeface="Times New Roman"/>
              </a:rPr>
              <a:t>Test:</a:t>
            </a:r>
            <a:endParaRPr lang="en-US" dirty="0">
              <a:cs typeface="Times New Roman"/>
            </a:endParaRPr>
          </a:p>
        </p:txBody>
      </p:sp>
      <p:sp>
        <p:nvSpPr>
          <p:cNvPr id="8" name="Text Placeholder 7"/>
          <p:cNvSpPr>
            <a:spLocks noGrp="1"/>
          </p:cNvSpPr>
          <p:nvPr>
            <p:ph type="body" sz="quarter" idx="24"/>
          </p:nvPr>
        </p:nvSpPr>
        <p:spPr>
          <a:xfrm>
            <a:off x="22515427" y="17989310"/>
            <a:ext cx="10058400" cy="754045"/>
          </a:xfrm>
        </p:spPr>
        <p:txBody>
          <a:bodyPr/>
          <a:lstStyle/>
          <a:p>
            <a:r>
              <a:rPr lang="en-US"/>
              <a:t>RESULTS</a:t>
            </a:r>
          </a:p>
        </p:txBody>
      </p:sp>
      <p:sp>
        <p:nvSpPr>
          <p:cNvPr id="9" name="Text Placeholder 8"/>
          <p:cNvSpPr>
            <a:spLocks noGrp="1"/>
          </p:cNvSpPr>
          <p:nvPr>
            <p:ph type="body" sz="quarter" idx="25"/>
          </p:nvPr>
        </p:nvSpPr>
        <p:spPr/>
        <p:txBody>
          <a:bodyPr/>
          <a:lstStyle/>
          <a:p>
            <a:r>
              <a:rPr lang="en-US"/>
              <a:t>CONCLUSION</a:t>
            </a:r>
          </a:p>
        </p:txBody>
      </p:sp>
      <p:sp>
        <p:nvSpPr>
          <p:cNvPr id="10" name="Text Placeholder 9"/>
          <p:cNvSpPr>
            <a:spLocks noGrp="1"/>
          </p:cNvSpPr>
          <p:nvPr>
            <p:ph type="body" sz="quarter" idx="26"/>
          </p:nvPr>
        </p:nvSpPr>
        <p:spPr>
          <a:xfrm>
            <a:off x="33390292" y="6144566"/>
            <a:ext cx="10047018" cy="10458225"/>
          </a:xfrm>
        </p:spPr>
        <p:txBody>
          <a:bodyPr wrap="square" lIns="228589" tIns="228589" rIns="228589" bIns="228589" anchor="t">
            <a:spAutoFit/>
          </a:bodyPr>
          <a:lstStyle/>
          <a:p>
            <a:r>
              <a:rPr lang="en-US" sz="2800" dirty="0">
                <a:latin typeface="+mn-lt"/>
                <a:cs typeface="Times New Roman"/>
              </a:rPr>
              <a:t>Earlier in traditional methods, the player selection was dependent on the total points scored by each player considering all the parameters as the deciding factor. Whereas, in the implemented prediction technique results of test model i.e., each rookie player's individual points scored in each data parameter were compared with the results of trained model. </a:t>
            </a:r>
          </a:p>
          <a:p>
            <a:endParaRPr lang="en-US" sz="2800" dirty="0">
              <a:latin typeface="+mn-lt"/>
              <a:cs typeface="Times New Roman"/>
            </a:endParaRPr>
          </a:p>
          <a:p>
            <a:pPr marL="457200" indent="-457200">
              <a:buFont typeface="Wingdings" panose="05000000000000000000" pitchFamily="2" charset="2"/>
              <a:buChar char="Ø"/>
            </a:pPr>
            <a:r>
              <a:rPr lang="en-US" sz="2800">
                <a:latin typeface="+mn-lt"/>
                <a:cs typeface="Times New Roman"/>
              </a:rPr>
              <a:t>This </a:t>
            </a:r>
            <a:r>
              <a:rPr lang="en-US" sz="2800" dirty="0">
                <a:latin typeface="+mn-lt"/>
                <a:cs typeface="Times New Roman"/>
              </a:rPr>
              <a:t>case study assists and guides the sponsors to invest in the correct player by projecting that the Player A would have been the best decision, but another player like Player C has emerged with much more potential 5 -year longevity and can be selected.</a:t>
            </a:r>
          </a:p>
          <a:p>
            <a:pPr marL="457200" indent="-457200">
              <a:buFont typeface="Wingdings" panose="05000000000000000000" pitchFamily="2" charset="2"/>
              <a:buChar char="Ø"/>
            </a:pPr>
            <a:r>
              <a:rPr lang="en-US" sz="2800" dirty="0">
                <a:latin typeface="+mn-lt"/>
                <a:cs typeface="Times New Roman"/>
              </a:rPr>
              <a:t>This way, we as a digital consulting firm has now targeted the right group of rookie players for our client Houston rockets team.</a:t>
            </a:r>
          </a:p>
          <a:p>
            <a:pPr marL="457200" indent="-457200">
              <a:buFont typeface="Wingdings" panose="05000000000000000000" pitchFamily="2" charset="2"/>
              <a:buChar char="Ø"/>
            </a:pPr>
            <a:r>
              <a:rPr lang="en-US" sz="2800" dirty="0">
                <a:latin typeface="+mn-lt"/>
                <a:cs typeface="Times New Roman"/>
              </a:rPr>
              <a:t>This consists of the final list of rookie players who are predicted as 1 and tends to have a successful 5 –year career duration longevity.</a:t>
            </a:r>
          </a:p>
          <a:p>
            <a:pPr marL="457200" indent="-457200">
              <a:buFont typeface="Wingdings" panose="05000000000000000000" pitchFamily="2" charset="2"/>
              <a:buChar char="Ø"/>
            </a:pPr>
            <a:r>
              <a:rPr lang="en-US" sz="2800" dirty="0">
                <a:latin typeface="+mn-lt"/>
                <a:cs typeface="Times New Roman"/>
              </a:rPr>
              <a:t>Thereby, helping the management team to evaluate the team’s budget for trading/extending the contract of the below listed rookie players.</a:t>
            </a:r>
            <a:endParaRPr lang="en-US" sz="2800" dirty="0">
              <a:latin typeface="+mn-lt"/>
            </a:endParaRPr>
          </a:p>
          <a:p>
            <a:r>
              <a:rPr lang="en-US" sz="2800" u="sng" dirty="0">
                <a:latin typeface="Times New Roman"/>
                <a:cs typeface="Times New Roman"/>
              </a:rPr>
              <a:t>Final team</a:t>
            </a:r>
            <a:r>
              <a:rPr lang="en-US" sz="2800" dirty="0">
                <a:latin typeface="Times New Roman"/>
                <a:cs typeface="Times New Roman"/>
              </a:rPr>
              <a:t>:</a:t>
            </a:r>
          </a:p>
        </p:txBody>
      </p:sp>
      <p:sp>
        <p:nvSpPr>
          <p:cNvPr id="11" name="Text Placeholder 10"/>
          <p:cNvSpPr>
            <a:spLocks noGrp="1"/>
          </p:cNvSpPr>
          <p:nvPr>
            <p:ph type="body" sz="quarter" idx="27"/>
          </p:nvPr>
        </p:nvSpPr>
        <p:spPr>
          <a:xfrm>
            <a:off x="33410712" y="23201862"/>
            <a:ext cx="10047018" cy="754045"/>
          </a:xfrm>
        </p:spPr>
        <p:txBody>
          <a:bodyPr/>
          <a:lstStyle/>
          <a:p>
            <a:r>
              <a:rPr lang="en-US" dirty="0"/>
              <a:t>REFERENCES</a:t>
            </a:r>
          </a:p>
        </p:txBody>
      </p:sp>
      <p:sp>
        <p:nvSpPr>
          <p:cNvPr id="12" name="Text Placeholder 11"/>
          <p:cNvSpPr>
            <a:spLocks noGrp="1"/>
          </p:cNvSpPr>
          <p:nvPr>
            <p:ph type="body" sz="quarter" idx="28"/>
          </p:nvPr>
        </p:nvSpPr>
        <p:spPr>
          <a:xfrm>
            <a:off x="33405680" y="23867140"/>
            <a:ext cx="10025288" cy="3370800"/>
          </a:xfrm>
        </p:spPr>
        <p:txBody>
          <a:bodyPr/>
          <a:lstStyle/>
          <a:p>
            <a:r>
              <a:rPr lang="en-US" sz="2800" dirty="0">
                <a:latin typeface="+mn-lt"/>
              </a:rPr>
              <a:t>• SAS Enterprise Miner 15.2 </a:t>
            </a:r>
          </a:p>
          <a:p>
            <a:r>
              <a:rPr lang="en-US" sz="2800" dirty="0">
                <a:latin typeface="+mn-lt"/>
              </a:rPr>
              <a:t>• Tableau Desktop 2021.2.1 </a:t>
            </a:r>
          </a:p>
          <a:p>
            <a:r>
              <a:rPr lang="en-US" sz="2800" dirty="0">
                <a:latin typeface="+mn-lt"/>
              </a:rPr>
              <a:t>• R Studio</a:t>
            </a:r>
          </a:p>
          <a:p>
            <a:r>
              <a:rPr lang="en-US" sz="2800" dirty="0">
                <a:latin typeface="+mn-lt"/>
              </a:rPr>
              <a:t>• Microsoft Excel </a:t>
            </a:r>
          </a:p>
          <a:p>
            <a:r>
              <a:rPr lang="en-US" sz="2800" dirty="0">
                <a:latin typeface="+mn-lt"/>
              </a:rPr>
              <a:t>• Microsoft Word</a:t>
            </a:r>
          </a:p>
          <a:p>
            <a:r>
              <a:rPr lang="en-US" sz="2800" dirty="0">
                <a:latin typeface="+mn-lt"/>
              </a:rPr>
              <a:t>• https://www.kaggle.com</a:t>
            </a:r>
          </a:p>
        </p:txBody>
      </p:sp>
      <p:sp>
        <p:nvSpPr>
          <p:cNvPr id="13" name="Text Placeholder 12"/>
          <p:cNvSpPr>
            <a:spLocks noGrp="1"/>
          </p:cNvSpPr>
          <p:nvPr>
            <p:ph type="body" sz="quarter" idx="29"/>
          </p:nvPr>
        </p:nvSpPr>
        <p:spPr>
          <a:xfrm>
            <a:off x="33214453" y="27064112"/>
            <a:ext cx="10047018" cy="754045"/>
          </a:xfrm>
        </p:spPr>
        <p:txBody>
          <a:bodyPr/>
          <a:lstStyle/>
          <a:p>
            <a:r>
              <a:rPr lang="en-US" dirty="0"/>
              <a:t>ACKNOWLEDGEMENTS</a:t>
            </a:r>
          </a:p>
        </p:txBody>
      </p:sp>
      <p:sp>
        <p:nvSpPr>
          <p:cNvPr id="14" name="Text Placeholder 13"/>
          <p:cNvSpPr>
            <a:spLocks noGrp="1"/>
          </p:cNvSpPr>
          <p:nvPr>
            <p:ph type="body" sz="quarter" idx="30"/>
          </p:nvPr>
        </p:nvSpPr>
        <p:spPr>
          <a:xfrm>
            <a:off x="33405680" y="27716717"/>
            <a:ext cx="10052050" cy="4675104"/>
          </a:xfrm>
        </p:spPr>
        <p:txBody>
          <a:bodyPr wrap="square" lIns="228589" tIns="228589" rIns="228589" bIns="228589" anchor="t">
            <a:spAutoFit/>
          </a:bodyPr>
          <a:lstStyle/>
          <a:p>
            <a:r>
              <a:rPr lang="en-US">
                <a:latin typeface="Times New Roman"/>
                <a:cs typeface="Times New Roman"/>
              </a:rPr>
              <a:t>W</a:t>
            </a:r>
            <a:r>
              <a:rPr lang="en-US" dirty="0">
                <a:latin typeface="Times New Roman"/>
                <a:cs typeface="Times New Roman"/>
              </a:rPr>
              <a:t>e</a:t>
            </a:r>
            <a:r>
              <a:rPr lang="en-US">
                <a:latin typeface="Times New Roman"/>
                <a:cs typeface="Times New Roman"/>
              </a:rPr>
              <a:t> </a:t>
            </a:r>
            <a:r>
              <a:rPr lang="en-US" dirty="0">
                <a:latin typeface="Times New Roman"/>
                <a:cs typeface="Times New Roman"/>
              </a:rPr>
              <a:t>would like to express our sincere thanks and gratitude to our professor Dr. Jayarajan Samuel for the support and guidance in completing this project.</a:t>
            </a:r>
          </a:p>
          <a:p>
            <a:r>
              <a:rPr lang="en-US" dirty="0">
                <a:latin typeface="Times New Roman"/>
                <a:cs typeface="Times New Roman"/>
              </a:rPr>
              <a:t>We would also like to thank Dr. Santoso Budiman and Dr. Jennifer Zhang for giving us this opportunity to showcase our work.</a:t>
            </a:r>
          </a:p>
          <a:p>
            <a:endParaRPr lang="en-US" dirty="0"/>
          </a:p>
          <a:p>
            <a:r>
              <a:rPr lang="en-US" dirty="0"/>
              <a:t>Submitted by:</a:t>
            </a:r>
            <a:br>
              <a:rPr lang="en-US" dirty="0"/>
            </a:br>
            <a:r>
              <a:rPr lang="en-US" dirty="0"/>
              <a:t>Mahadik, Shilpa | </a:t>
            </a:r>
            <a:r>
              <a:rPr lang="en-US" dirty="0">
                <a:hlinkClick r:id="rId4"/>
              </a:rPr>
              <a:t>sxm4896@mavs.uta.edu</a:t>
            </a:r>
            <a:endParaRPr lang="en-US" dirty="0"/>
          </a:p>
          <a:p>
            <a:r>
              <a:rPr lang="en-US" dirty="0" err="1"/>
              <a:t>Khairnar</a:t>
            </a:r>
            <a:r>
              <a:rPr lang="en-US" dirty="0"/>
              <a:t>, </a:t>
            </a:r>
            <a:r>
              <a:rPr lang="en-US" dirty="0" err="1"/>
              <a:t>Saylee</a:t>
            </a:r>
            <a:r>
              <a:rPr lang="en-US" dirty="0"/>
              <a:t> </a:t>
            </a:r>
            <a:r>
              <a:rPr lang="en-US" dirty="0" err="1"/>
              <a:t>Mahendra</a:t>
            </a:r>
            <a:r>
              <a:rPr lang="en-US" dirty="0"/>
              <a:t>  |  smk0462@mavs.uta.edu</a:t>
            </a:r>
          </a:p>
          <a:p>
            <a:r>
              <a:rPr lang="en-US" sz="2400" dirty="0">
                <a:latin typeface="+mn-lt"/>
                <a:cs typeface="Times New Roman"/>
              </a:rPr>
              <a:t>Rajagopal, Amruthalakshmi | axr9164@mavs.uta.ed</a:t>
            </a:r>
          </a:p>
        </p:txBody>
      </p:sp>
      <p:sp>
        <p:nvSpPr>
          <p:cNvPr id="15" name="Text Placeholder 14"/>
          <p:cNvSpPr>
            <a:spLocks noGrp="1"/>
          </p:cNvSpPr>
          <p:nvPr>
            <p:ph type="body" sz="quarter" idx="96"/>
          </p:nvPr>
        </p:nvSpPr>
        <p:spPr>
          <a:xfrm>
            <a:off x="459674" y="20386976"/>
            <a:ext cx="10056813" cy="6149097"/>
          </a:xfrm>
        </p:spPr>
        <p:txBody>
          <a:bodyPr/>
          <a:lstStyle/>
          <a:p>
            <a:pPr marR="0" lvl="0">
              <a:lnSpc>
                <a:spcPct val="107000"/>
              </a:lnSpc>
              <a:spcBef>
                <a:spcPts val="0"/>
              </a:spcBef>
              <a:spcAft>
                <a:spcPts val="800"/>
              </a:spcAft>
              <a:tabLst>
                <a:tab pos="457200" algn="l"/>
              </a:tabLst>
            </a:pPr>
            <a:r>
              <a:rPr lang="en-US" sz="2800" dirty="0">
                <a:latin typeface="Calibri" panose="020F0502020204030204" pitchFamily="34" charset="0"/>
                <a:ea typeface="Calibri" panose="020F0502020204030204" pitchFamily="34" charset="0"/>
                <a:cs typeface="Calibri" panose="020F0502020204030204" pitchFamily="34" charset="0"/>
              </a:rPr>
              <a:t>This</a:t>
            </a:r>
            <a:r>
              <a:rPr lang="en-US" sz="2800" dirty="0">
                <a:effectLst/>
                <a:latin typeface="Calibri" panose="020F0502020204030204" pitchFamily="34" charset="0"/>
                <a:ea typeface="Calibri" panose="020F0502020204030204" pitchFamily="34" charset="0"/>
                <a:cs typeface="Calibri" panose="020F0502020204030204" pitchFamily="34" charset="0"/>
              </a:rPr>
              <a:t> project attempts to determine the following questions: </a:t>
            </a:r>
          </a:p>
          <a:p>
            <a:pPr marL="514350" marR="0" lvl="0" indent="-514350">
              <a:lnSpc>
                <a:spcPct val="107000"/>
              </a:lnSpc>
              <a:spcBef>
                <a:spcPts val="0"/>
              </a:spcBef>
              <a:spcAft>
                <a:spcPts val="800"/>
              </a:spcAft>
              <a:buAutoNum type="arabicPeriod"/>
              <a:tabLst>
                <a:tab pos="457200" algn="l"/>
              </a:tabLst>
            </a:pPr>
            <a:r>
              <a:rPr lang="en-US" sz="2800" dirty="0">
                <a:latin typeface="Calibri" panose="020F0502020204030204" pitchFamily="34" charset="0"/>
                <a:ea typeface="Calibri" panose="020F0502020204030204" pitchFamily="34" charset="0"/>
                <a:cs typeface="Calibri" panose="020F0502020204030204" pitchFamily="34" charset="0"/>
              </a:rPr>
              <a:t>I</a:t>
            </a:r>
            <a:r>
              <a:rPr lang="en-US" sz="2800" dirty="0">
                <a:effectLst/>
                <a:latin typeface="Calibri" panose="020F0502020204030204" pitchFamily="34" charset="0"/>
                <a:ea typeface="Calibri" panose="020F0502020204030204" pitchFamily="34" charset="0"/>
                <a:cs typeface="Calibri" panose="020F0502020204030204" pitchFamily="34" charset="0"/>
              </a:rPr>
              <a:t>f a player will survive in the league for at least for 5 years in NBA.</a:t>
            </a:r>
          </a:p>
          <a:p>
            <a:pPr marR="0" lvl="0">
              <a:lnSpc>
                <a:spcPct val="107000"/>
              </a:lnSpc>
              <a:spcBef>
                <a:spcPts val="0"/>
              </a:spcBef>
              <a:spcAft>
                <a:spcPts val="800"/>
              </a:spcAft>
              <a:tabLst>
                <a:tab pos="457200" algn="l"/>
              </a:tabLst>
            </a:pPr>
            <a:r>
              <a:rPr lang="en-US" sz="2800" dirty="0">
                <a:effectLst/>
                <a:latin typeface="Calibri" panose="020F0502020204030204" pitchFamily="34" charset="0"/>
                <a:ea typeface="Calibri" panose="020F0502020204030204" pitchFamily="34" charset="0"/>
                <a:cs typeface="Calibri" panose="020F0502020204030204" pitchFamily="34" charset="0"/>
              </a:rPr>
              <a:t>2. Which factors are significant in determining the performance of </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a:effectLst/>
                <a:latin typeface="Calibri" panose="020F0502020204030204" pitchFamily="34" charset="0"/>
                <a:ea typeface="Calibri" panose="020F0502020204030204" pitchFamily="34" charset="0"/>
                <a:cs typeface="Calibri" panose="020F0502020204030204" pitchFamily="34" charset="0"/>
              </a:rPr>
              <a:t>the rookie player in their first year? </a:t>
            </a:r>
          </a:p>
          <a:p>
            <a:pPr marR="0" lvl="0">
              <a:lnSpc>
                <a:spcPct val="107000"/>
              </a:lnSpc>
              <a:spcBef>
                <a:spcPts val="0"/>
              </a:spcBef>
              <a:spcAft>
                <a:spcPts val="800"/>
              </a:spcAft>
              <a:tabLst>
                <a:tab pos="457200" algn="l"/>
              </a:tabLst>
            </a:pPr>
            <a:r>
              <a:rPr lang="en-US" sz="2800" dirty="0">
                <a:effectLst/>
                <a:latin typeface="Calibri" panose="020F0502020204030204" pitchFamily="34" charset="0"/>
                <a:ea typeface="Calibri" panose="020F0502020204030204" pitchFamily="34" charset="0"/>
                <a:cs typeface="Calibri" panose="020F0502020204030204" pitchFamily="34" charset="0"/>
              </a:rPr>
              <a:t>3. Who will be benefitted by this analysis?</a:t>
            </a:r>
          </a:p>
          <a:p>
            <a:pPr marR="0" lvl="0">
              <a:lnSpc>
                <a:spcPct val="107000"/>
              </a:lnSpc>
              <a:spcBef>
                <a:spcPts val="0"/>
              </a:spcBef>
              <a:spcAft>
                <a:spcPts val="800"/>
              </a:spcAft>
              <a:tabLst>
                <a:tab pos="457200" algn="l"/>
              </a:tabLst>
            </a:pPr>
            <a:r>
              <a:rPr lang="en-US" sz="2800" dirty="0">
                <a:effectLst/>
                <a:latin typeface="Calibri" panose="020F0502020204030204" pitchFamily="34" charset="0"/>
                <a:ea typeface="Calibri" panose="020F0502020204030204" pitchFamily="34" charset="0"/>
                <a:cs typeface="Calibri" panose="020F0502020204030204" pitchFamily="34" charset="0"/>
              </a:rPr>
              <a:t> 	- A club franchise that invests a large amount of revenue into 	  the players.</a:t>
            </a:r>
          </a:p>
          <a:p>
            <a:pPr marR="0" lvl="0">
              <a:lnSpc>
                <a:spcPct val="107000"/>
              </a:lnSpc>
              <a:spcBef>
                <a:spcPts val="0"/>
              </a:spcBef>
              <a:spcAft>
                <a:spcPts val="800"/>
              </a:spcAft>
              <a:tabLst>
                <a:tab pos="457200" algn="l"/>
              </a:tabLst>
            </a:pP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a:effectLst/>
                <a:latin typeface="Calibri" panose="020F0502020204030204" pitchFamily="34" charset="0"/>
                <a:ea typeface="Calibri" panose="020F0502020204030204" pitchFamily="34" charset="0"/>
                <a:cs typeface="Calibri" panose="020F0502020204030204" pitchFamily="34" charset="0"/>
              </a:rPr>
              <a:t>Players, so that they can improve their performance in 		  specific area.</a:t>
            </a:r>
            <a:endParaRPr lang="en-US" dirty="0"/>
          </a:p>
          <a:p>
            <a:endParaRPr lang="en-US" dirty="0"/>
          </a:p>
        </p:txBody>
      </p:sp>
      <p:sp>
        <p:nvSpPr>
          <p:cNvPr id="16" name="Text Placeholder 15"/>
          <p:cNvSpPr>
            <a:spLocks noGrp="1"/>
          </p:cNvSpPr>
          <p:nvPr>
            <p:ph type="body" sz="quarter" idx="150"/>
          </p:nvPr>
        </p:nvSpPr>
        <p:spPr>
          <a:xfrm>
            <a:off x="5932593" y="3851777"/>
            <a:ext cx="31998968" cy="1280160"/>
          </a:xfrm>
        </p:spPr>
        <p:txBody>
          <a:bodyPr/>
          <a:lstStyle/>
          <a:p>
            <a:r>
              <a:rPr lang="en-US" dirty="0">
                <a:solidFill>
                  <a:schemeClr val="accent1">
                    <a:lumMod val="20000"/>
                    <a:lumOff val="80000"/>
                  </a:schemeClr>
                </a:solidFill>
              </a:rPr>
              <a:t>THE UNIVERSITY OF TEXAS AT ARLINGTON</a:t>
            </a:r>
          </a:p>
        </p:txBody>
      </p:sp>
      <p:sp>
        <p:nvSpPr>
          <p:cNvPr id="17" name="Text Placeholder 16"/>
          <p:cNvSpPr>
            <a:spLocks noGrp="1"/>
          </p:cNvSpPr>
          <p:nvPr>
            <p:ph type="body" sz="quarter" idx="151"/>
          </p:nvPr>
        </p:nvSpPr>
        <p:spPr>
          <a:xfrm>
            <a:off x="6226294" y="2751046"/>
            <a:ext cx="31998968" cy="1280160"/>
          </a:xfrm>
        </p:spPr>
        <p:txBody>
          <a:bodyPr>
            <a:normAutofit/>
          </a:bodyPr>
          <a:lstStyle/>
          <a:p>
            <a:r>
              <a:rPr lang="en-US" sz="6000" dirty="0">
                <a:solidFill>
                  <a:schemeClr val="accent1">
                    <a:lumMod val="20000"/>
                    <a:lumOff val="80000"/>
                  </a:schemeClr>
                </a:solidFill>
              </a:rPr>
              <a:t>AMRUTHALAKSHMI RAJAGOPAL | SAYLEE KHAIRNAR | SHILPA MAHADIK</a:t>
            </a:r>
          </a:p>
        </p:txBody>
      </p:sp>
      <p:sp>
        <p:nvSpPr>
          <p:cNvPr id="18" name="Text Placeholder 17"/>
          <p:cNvSpPr>
            <a:spLocks noGrp="1"/>
          </p:cNvSpPr>
          <p:nvPr>
            <p:ph type="body" sz="quarter" idx="153"/>
          </p:nvPr>
        </p:nvSpPr>
        <p:spPr>
          <a:xfrm>
            <a:off x="4945332" y="1294088"/>
            <a:ext cx="31998968" cy="1637973"/>
          </a:xfrm>
        </p:spPr>
        <p:txBody>
          <a:bodyPr>
            <a:normAutofit/>
          </a:bodyPr>
          <a:lstStyle/>
          <a:p>
            <a:r>
              <a:rPr lang="en-US" dirty="0">
                <a:solidFill>
                  <a:schemeClr val="bg1"/>
                </a:solidFill>
              </a:rPr>
              <a:t>HOW TO FIND GEMS IN THE ROUGH?</a:t>
            </a:r>
          </a:p>
        </p:txBody>
      </p:sp>
      <p:pic>
        <p:nvPicPr>
          <p:cNvPr id="20" name="Picture 19">
            <a:extLst>
              <a:ext uri="{FF2B5EF4-FFF2-40B4-BE49-F238E27FC236}">
                <a16:creationId xmlns:a16="http://schemas.microsoft.com/office/drawing/2014/main" id="{07249788-1C41-453D-81BF-C4FD1CD704AB}"/>
              </a:ext>
            </a:extLst>
          </p:cNvPr>
          <p:cNvPicPr>
            <a:picLocks noChangeAspect="1"/>
          </p:cNvPicPr>
          <p:nvPr/>
        </p:nvPicPr>
        <p:blipFill>
          <a:blip r:embed="rId5"/>
          <a:stretch>
            <a:fillRect/>
          </a:stretch>
        </p:blipFill>
        <p:spPr>
          <a:xfrm>
            <a:off x="11467070" y="8086769"/>
            <a:ext cx="5921826" cy="447698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descr="Chart, scatter chart&#10;&#10;Description automatically generated">
            <a:extLst>
              <a:ext uri="{FF2B5EF4-FFF2-40B4-BE49-F238E27FC236}">
                <a16:creationId xmlns:a16="http://schemas.microsoft.com/office/drawing/2014/main" id="{EC512FA8-F315-4F7E-99F2-0D4DBCD356D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1522878" y="14730277"/>
            <a:ext cx="4707721" cy="4030301"/>
          </a:xfrm>
          <a:prstGeom prst="rect">
            <a:avLst/>
          </a:prstGeom>
          <a:ln w="12700">
            <a:solidFill>
              <a:schemeClr val="tx1"/>
            </a:solidFill>
          </a:ln>
        </p:spPr>
      </p:pic>
      <p:pic>
        <p:nvPicPr>
          <p:cNvPr id="26" name="Picture 25" descr="Chart, line chart&#10;&#10;Description automatically generated">
            <a:extLst>
              <a:ext uri="{FF2B5EF4-FFF2-40B4-BE49-F238E27FC236}">
                <a16:creationId xmlns:a16="http://schemas.microsoft.com/office/drawing/2014/main" id="{F2A69587-76C4-4F41-A2E3-1168227BE3A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4013607" y="20992202"/>
            <a:ext cx="4627645" cy="2693022"/>
          </a:xfrm>
          <a:prstGeom prst="rect">
            <a:avLst/>
          </a:prstGeom>
          <a:ln w="12700">
            <a:solidFill>
              <a:schemeClr val="tx1"/>
            </a:solidFill>
          </a:ln>
        </p:spPr>
      </p:pic>
      <p:pic>
        <p:nvPicPr>
          <p:cNvPr id="28" name="Picture 27">
            <a:extLst>
              <a:ext uri="{FF2B5EF4-FFF2-40B4-BE49-F238E27FC236}">
                <a16:creationId xmlns:a16="http://schemas.microsoft.com/office/drawing/2014/main" id="{C6DAC205-931A-400A-B4FC-B65DA272504D}"/>
              </a:ext>
            </a:extLst>
          </p:cNvPr>
          <p:cNvPicPr>
            <a:picLocks noChangeAspect="1"/>
          </p:cNvPicPr>
          <p:nvPr/>
        </p:nvPicPr>
        <p:blipFill>
          <a:blip r:embed="rId8"/>
          <a:stretch>
            <a:fillRect/>
          </a:stretch>
        </p:blipFill>
        <p:spPr>
          <a:xfrm>
            <a:off x="17169873" y="8086769"/>
            <a:ext cx="4258867" cy="447697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7" name="TextBox 46">
            <a:extLst>
              <a:ext uri="{FF2B5EF4-FFF2-40B4-BE49-F238E27FC236}">
                <a16:creationId xmlns:a16="http://schemas.microsoft.com/office/drawing/2014/main" id="{387B4732-8C64-45A5-A538-D81FF20F4988}"/>
              </a:ext>
            </a:extLst>
          </p:cNvPr>
          <p:cNvSpPr txBox="1"/>
          <p:nvPr/>
        </p:nvSpPr>
        <p:spPr>
          <a:xfrm>
            <a:off x="11663992" y="23935066"/>
            <a:ext cx="954081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5">
                    <a:lumMod val="50000"/>
                  </a:schemeClr>
                </a:solidFill>
                <a:cs typeface="Times New Roman"/>
              </a:rPr>
              <a:t> </a:t>
            </a:r>
            <a:r>
              <a:rPr lang="en-US" sz="2800" u="sng" dirty="0">
                <a:solidFill>
                  <a:schemeClr val="accent5">
                    <a:lumMod val="50000"/>
                  </a:schemeClr>
                </a:solidFill>
                <a:cs typeface="Times New Roman"/>
              </a:rPr>
              <a:t>Histogram</a:t>
            </a:r>
            <a:r>
              <a:rPr lang="en-US" sz="2800" dirty="0">
                <a:solidFill>
                  <a:schemeClr val="accent5">
                    <a:lumMod val="50000"/>
                  </a:schemeClr>
                </a:solidFill>
                <a:cs typeface="Times New Roman"/>
              </a:rPr>
              <a:t>:</a:t>
            </a:r>
            <a:br>
              <a:rPr lang="en-US" sz="2800" dirty="0">
                <a:cs typeface="Times New Roman" pitchFamily="18" charset="0"/>
              </a:rPr>
            </a:br>
            <a:r>
              <a:rPr lang="en-US" sz="2800" dirty="0">
                <a:solidFill>
                  <a:schemeClr val="accent5">
                    <a:lumMod val="50000"/>
                  </a:schemeClr>
                </a:solidFill>
                <a:cs typeface="Times New Roman"/>
              </a:rPr>
              <a:t>Shows the overall data distribution. Data of the variables Minutes played, Field goals made, Rebounds, Points are skewed to the right, whereas Games played is left skewed.</a:t>
            </a:r>
          </a:p>
        </p:txBody>
      </p:sp>
      <p:sp>
        <p:nvSpPr>
          <p:cNvPr id="52" name="TextBox 51">
            <a:extLst>
              <a:ext uri="{FF2B5EF4-FFF2-40B4-BE49-F238E27FC236}">
                <a16:creationId xmlns:a16="http://schemas.microsoft.com/office/drawing/2014/main" id="{55C353B6-70E8-4940-856E-73A25BD72A04}"/>
              </a:ext>
            </a:extLst>
          </p:cNvPr>
          <p:cNvSpPr txBox="1"/>
          <p:nvPr/>
        </p:nvSpPr>
        <p:spPr>
          <a:xfrm>
            <a:off x="22523031" y="5550559"/>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500">
              <a:latin typeface="Times New Roman" panose="02020603050405020304" pitchFamily="18" charset="0"/>
              <a:cs typeface="Times New Roman" panose="02020603050405020304" pitchFamily="18" charset="0"/>
            </a:endParaRPr>
          </a:p>
        </p:txBody>
      </p:sp>
      <p:pic>
        <p:nvPicPr>
          <p:cNvPr id="65" name="Picture 64" descr="Diagram&#10;&#10;Description automatically generated">
            <a:extLst>
              <a:ext uri="{FF2B5EF4-FFF2-40B4-BE49-F238E27FC236}">
                <a16:creationId xmlns:a16="http://schemas.microsoft.com/office/drawing/2014/main" id="{382C496A-0877-499A-8976-C80F2E2D5A4E}"/>
              </a:ext>
            </a:extLst>
          </p:cNvPr>
          <p:cNvPicPr>
            <a:picLocks noChangeAspect="1"/>
          </p:cNvPicPr>
          <p:nvPr/>
        </p:nvPicPr>
        <p:blipFill>
          <a:blip r:embed="rId9"/>
          <a:stretch>
            <a:fillRect/>
          </a:stretch>
        </p:blipFill>
        <p:spPr>
          <a:xfrm>
            <a:off x="22472445" y="9441856"/>
            <a:ext cx="9961772" cy="4878713"/>
          </a:xfrm>
          <a:prstGeom prst="rect">
            <a:avLst/>
          </a:prstGeom>
        </p:spPr>
      </p:pic>
      <p:sp>
        <p:nvSpPr>
          <p:cNvPr id="68" name="TextBox 1">
            <a:extLst>
              <a:ext uri="{FF2B5EF4-FFF2-40B4-BE49-F238E27FC236}">
                <a16:creationId xmlns:a16="http://schemas.microsoft.com/office/drawing/2014/main" id="{5102CD03-8EF4-425A-B168-78597FD35857}"/>
              </a:ext>
            </a:extLst>
          </p:cNvPr>
          <p:cNvSpPr txBox="1"/>
          <p:nvPr/>
        </p:nvSpPr>
        <p:spPr>
          <a:xfrm>
            <a:off x="22452708" y="5735497"/>
            <a:ext cx="9961772" cy="121571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r>
              <a:rPr lang="en-US" sz="2800" b="1" dirty="0">
                <a:solidFill>
                  <a:schemeClr val="accent5">
                    <a:lumMod val="50000"/>
                  </a:schemeClr>
                </a:solidFill>
                <a:cs typeface="Times New Roman" pitchFamily="18" charset="0"/>
              </a:rPr>
              <a:t>Data</a:t>
            </a:r>
            <a:r>
              <a:rPr lang="en-US" sz="2800" b="1" dirty="0">
                <a:ea typeface="+mn-lt"/>
                <a:cs typeface="+mn-lt"/>
              </a:rPr>
              <a:t> </a:t>
            </a:r>
            <a:r>
              <a:rPr lang="en-US" sz="2800" b="1" dirty="0">
                <a:solidFill>
                  <a:schemeClr val="accent5">
                    <a:lumMod val="50000"/>
                  </a:schemeClr>
                </a:solidFill>
                <a:cs typeface="Times New Roman" pitchFamily="18" charset="0"/>
              </a:rPr>
              <a:t>Predictions</a:t>
            </a:r>
            <a:r>
              <a:rPr lang="en-US" sz="2800" b="1" dirty="0">
                <a:ea typeface="+mn-lt"/>
                <a:cs typeface="+mn-lt"/>
              </a:rPr>
              <a:t> </a:t>
            </a:r>
            <a:r>
              <a:rPr lang="en-US" sz="2800" b="1" dirty="0">
                <a:solidFill>
                  <a:schemeClr val="accent5">
                    <a:lumMod val="50000"/>
                  </a:schemeClr>
                </a:solidFill>
                <a:cs typeface="Times New Roman" pitchFamily="18" charset="0"/>
              </a:rPr>
              <a:t>Techniques</a:t>
            </a:r>
            <a:r>
              <a:rPr lang="en-US" sz="2800" b="1" dirty="0">
                <a:cs typeface="Calibri"/>
              </a:rPr>
              <a:t> </a:t>
            </a:r>
            <a:r>
              <a:rPr lang="en-US" sz="2800" b="1" dirty="0">
                <a:cs typeface="Times New Roman"/>
              </a:rPr>
              <a:t>:</a:t>
            </a:r>
            <a:endParaRPr lang="en-US" sz="2800" b="1" dirty="0">
              <a:cs typeface="Calibri"/>
            </a:endParaRPr>
          </a:p>
          <a:p>
            <a:r>
              <a:rPr lang="en-US" sz="2800" dirty="0">
                <a:solidFill>
                  <a:schemeClr val="accent5">
                    <a:lumMod val="50000"/>
                  </a:schemeClr>
                </a:solidFill>
                <a:cs typeface="Times New Roman"/>
              </a:rPr>
              <a:t>Explains the prediction of response/target variable which is a binary output; Career of a Rookie player in NBA would be defined as 1 ( successful) and 0 (unsuccessful).</a:t>
            </a:r>
            <a:br>
              <a:rPr lang="en-US" sz="2800" dirty="0">
                <a:cs typeface="Times New Roman" pitchFamily="18" charset="0"/>
              </a:rPr>
            </a:br>
            <a:r>
              <a:rPr lang="en-US" sz="2800" dirty="0">
                <a:solidFill>
                  <a:schemeClr val="accent5">
                    <a:lumMod val="50000"/>
                  </a:schemeClr>
                </a:solidFill>
                <a:cs typeface="Times New Roman"/>
              </a:rPr>
              <a:t>I have used two supervised learning techniques for our analysis:</a:t>
            </a:r>
          </a:p>
          <a:p>
            <a:pPr marL="285750" indent="-285750">
              <a:buFont typeface="Arial"/>
              <a:buChar char="•"/>
            </a:pPr>
            <a:r>
              <a:rPr lang="en-US" sz="2800" dirty="0">
                <a:solidFill>
                  <a:schemeClr val="accent5">
                    <a:lumMod val="50000"/>
                  </a:schemeClr>
                </a:solidFill>
                <a:cs typeface="Times New Roman" pitchFamily="18" charset="0"/>
              </a:rPr>
              <a:t>Logistic Regression</a:t>
            </a:r>
          </a:p>
          <a:p>
            <a:pPr marL="285750" indent="-285750">
              <a:buFont typeface="Arial"/>
              <a:buChar char="•"/>
            </a:pPr>
            <a:r>
              <a:rPr lang="en-US" sz="2800" dirty="0">
                <a:solidFill>
                  <a:schemeClr val="accent5">
                    <a:lumMod val="50000"/>
                  </a:schemeClr>
                </a:solidFill>
                <a:cs typeface="Times New Roman"/>
              </a:rPr>
              <a:t>Classification (Decision trees)</a:t>
            </a:r>
            <a:endParaRPr lang="en-US" sz="2800" dirty="0">
              <a:solidFill>
                <a:schemeClr val="accent5">
                  <a:lumMod val="50000"/>
                </a:schemeClr>
              </a:solidFill>
              <a:cs typeface="Times New Roman" pitchFamily="18" charset="0"/>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pPr marL="285750" indent="-285750">
              <a:buFont typeface="Arial"/>
              <a:buChar char="•"/>
            </a:pPr>
            <a:endParaRPr lang="en-US" sz="2800" dirty="0">
              <a:solidFill>
                <a:schemeClr val="accent5">
                  <a:lumMod val="50000"/>
                </a:schemeClr>
              </a:solidFill>
              <a:latin typeface="Calibri"/>
              <a:cs typeface="Times New Roman"/>
            </a:endParaRPr>
          </a:p>
          <a:p>
            <a:endParaRPr lang="en-US" sz="2800" dirty="0">
              <a:solidFill>
                <a:schemeClr val="accent5">
                  <a:lumMod val="50000"/>
                </a:schemeClr>
              </a:solidFill>
              <a:latin typeface="Calibri"/>
              <a:cs typeface="Times New Roman"/>
            </a:endParaRPr>
          </a:p>
          <a:p>
            <a:endParaRPr lang="en-US" sz="2800" dirty="0">
              <a:solidFill>
                <a:srgbClr val="203864"/>
              </a:solidFill>
              <a:ea typeface="+mn-lt"/>
              <a:cs typeface="Times New Roman"/>
            </a:endParaRPr>
          </a:p>
          <a:p>
            <a:pPr marL="285750" indent="-285750">
              <a:buFont typeface="Arial"/>
              <a:buChar char="•"/>
            </a:pPr>
            <a:endParaRPr lang="en-US" sz="2800" dirty="0">
              <a:solidFill>
                <a:srgbClr val="203864"/>
              </a:solidFill>
              <a:cs typeface="Times New Roman"/>
            </a:endParaRPr>
          </a:p>
          <a:p>
            <a:endParaRPr lang="en-US" sz="2800" dirty="0">
              <a:solidFill>
                <a:srgbClr val="000000"/>
              </a:solidFill>
              <a:cs typeface="Calibri"/>
            </a:endParaRPr>
          </a:p>
          <a:p>
            <a:endParaRPr lang="en-US" sz="2800" dirty="0">
              <a:solidFill>
                <a:schemeClr val="accent5">
                  <a:lumMod val="50000"/>
                </a:schemeClr>
              </a:solidFill>
              <a:cs typeface="Times New Roman"/>
            </a:endParaRPr>
          </a:p>
          <a:p>
            <a:endParaRPr lang="en-US" sz="2800" dirty="0">
              <a:solidFill>
                <a:schemeClr val="accent5">
                  <a:lumMod val="50000"/>
                </a:schemeClr>
              </a:solidFill>
              <a:cs typeface="Times New Roman"/>
            </a:endParaRPr>
          </a:p>
          <a:p>
            <a:r>
              <a:rPr lang="en-US" sz="2800" dirty="0">
                <a:solidFill>
                  <a:schemeClr val="accent5">
                    <a:lumMod val="50000"/>
                  </a:schemeClr>
                </a:solidFill>
                <a:cs typeface="Times New Roman"/>
              </a:rPr>
              <a:t>Both the techniques have similar results.</a:t>
            </a:r>
          </a:p>
          <a:p>
            <a:r>
              <a:rPr lang="en-US" sz="2800" dirty="0">
                <a:solidFill>
                  <a:schemeClr val="accent5">
                    <a:lumMod val="50000"/>
                  </a:schemeClr>
                </a:solidFill>
                <a:cs typeface="Times New Roman"/>
              </a:rPr>
              <a:t>Stepwise Regression has least average squared error and misclassification rate.</a:t>
            </a:r>
          </a:p>
          <a:p>
            <a:r>
              <a:rPr lang="en-US" sz="2800" dirty="0">
                <a:solidFill>
                  <a:schemeClr val="accent5">
                    <a:lumMod val="50000"/>
                  </a:schemeClr>
                </a:solidFill>
                <a:cs typeface="Times New Roman"/>
              </a:rPr>
              <a:t>•Train: ASE - 0.16597, MCR – 0.25669</a:t>
            </a:r>
          </a:p>
          <a:p>
            <a:r>
              <a:rPr lang="en-US" sz="2800" dirty="0">
                <a:solidFill>
                  <a:schemeClr val="accent5">
                    <a:lumMod val="50000"/>
                  </a:schemeClr>
                </a:solidFill>
                <a:cs typeface="Times New Roman"/>
              </a:rPr>
              <a:t>•Valid: ASE - 0.17173, MCR – 0.24757</a:t>
            </a:r>
          </a:p>
          <a:p>
            <a:r>
              <a:rPr lang="en-US" sz="2800" dirty="0">
                <a:solidFill>
                  <a:schemeClr val="accent5">
                    <a:lumMod val="50000"/>
                  </a:schemeClr>
                </a:solidFill>
                <a:cs typeface="Times New Roman"/>
              </a:rPr>
              <a:t>Based on these results the best fitted model for this dataset selected is “Stepwise REGRESSION" model. </a:t>
            </a:r>
          </a:p>
        </p:txBody>
      </p:sp>
      <p:pic>
        <p:nvPicPr>
          <p:cNvPr id="39" name="Picture 38" descr="Chart, histogram&#10;&#10;Description automatically generated">
            <a:extLst>
              <a:ext uri="{FF2B5EF4-FFF2-40B4-BE49-F238E27FC236}">
                <a16:creationId xmlns:a16="http://schemas.microsoft.com/office/drawing/2014/main" id="{5E5A6F78-5DFB-46CF-93F5-0A356D457A27}"/>
              </a:ext>
            </a:extLst>
          </p:cNvPr>
          <p:cNvPicPr/>
          <p:nvPr/>
        </p:nvPicPr>
        <p:blipFill>
          <a:blip r:embed="rId10">
            <a:extLst>
              <a:ext uri="{28A0092B-C50C-407E-A947-70E740481C1C}">
                <a14:useLocalDpi xmlns:a14="http://schemas.microsoft.com/office/drawing/2010/main" val="0"/>
              </a:ext>
            </a:extLst>
          </a:blip>
          <a:stretch>
            <a:fillRect/>
          </a:stretch>
        </p:blipFill>
        <p:spPr>
          <a:xfrm>
            <a:off x="11663992" y="25717500"/>
            <a:ext cx="4663440" cy="2057400"/>
          </a:xfrm>
          <a:prstGeom prst="rect">
            <a:avLst/>
          </a:prstGeom>
          <a:ln w="12700">
            <a:solidFill>
              <a:schemeClr val="tx1"/>
            </a:solidFill>
          </a:ln>
        </p:spPr>
      </p:pic>
      <p:pic>
        <p:nvPicPr>
          <p:cNvPr id="40" name="Picture 39" descr="Chart, histogram&#10;&#10;Description automatically generated">
            <a:extLst>
              <a:ext uri="{FF2B5EF4-FFF2-40B4-BE49-F238E27FC236}">
                <a16:creationId xmlns:a16="http://schemas.microsoft.com/office/drawing/2014/main" id="{FAE592E2-7B67-470C-8C83-BD9BF95BA406}"/>
              </a:ext>
            </a:extLst>
          </p:cNvPr>
          <p:cNvPicPr/>
          <p:nvPr/>
        </p:nvPicPr>
        <p:blipFill>
          <a:blip r:embed="rId11">
            <a:extLst>
              <a:ext uri="{28A0092B-C50C-407E-A947-70E740481C1C}">
                <a14:useLocalDpi xmlns:a14="http://schemas.microsoft.com/office/drawing/2010/main" val="0"/>
              </a:ext>
            </a:extLst>
          </a:blip>
          <a:stretch>
            <a:fillRect/>
          </a:stretch>
        </p:blipFill>
        <p:spPr>
          <a:xfrm>
            <a:off x="16548699" y="25717500"/>
            <a:ext cx="4663440" cy="2057400"/>
          </a:xfrm>
          <a:prstGeom prst="rect">
            <a:avLst/>
          </a:prstGeom>
          <a:ln w="12700">
            <a:solidFill>
              <a:schemeClr val="tx1"/>
            </a:solidFill>
          </a:ln>
        </p:spPr>
      </p:pic>
      <p:pic>
        <p:nvPicPr>
          <p:cNvPr id="41" name="Picture 40" descr="Chart, histogram&#10;&#10;Description automatically generated">
            <a:extLst>
              <a:ext uri="{FF2B5EF4-FFF2-40B4-BE49-F238E27FC236}">
                <a16:creationId xmlns:a16="http://schemas.microsoft.com/office/drawing/2014/main" id="{83BEEC6F-CA84-43D7-904A-7D22A1E893A1}"/>
              </a:ext>
            </a:extLst>
          </p:cNvPr>
          <p:cNvPicPr/>
          <p:nvPr/>
        </p:nvPicPr>
        <p:blipFill>
          <a:blip r:embed="rId12">
            <a:extLst>
              <a:ext uri="{28A0092B-C50C-407E-A947-70E740481C1C}">
                <a14:useLocalDpi xmlns:a14="http://schemas.microsoft.com/office/drawing/2010/main" val="0"/>
              </a:ext>
            </a:extLst>
          </a:blip>
          <a:stretch>
            <a:fillRect/>
          </a:stretch>
        </p:blipFill>
        <p:spPr>
          <a:xfrm>
            <a:off x="11663990" y="27880238"/>
            <a:ext cx="4663440" cy="2057400"/>
          </a:xfrm>
          <a:prstGeom prst="rect">
            <a:avLst/>
          </a:prstGeom>
          <a:ln w="12700">
            <a:solidFill>
              <a:schemeClr val="tx1"/>
            </a:solidFill>
          </a:ln>
        </p:spPr>
      </p:pic>
      <p:pic>
        <p:nvPicPr>
          <p:cNvPr id="43" name="Picture 42" descr="Chart, histogram&#10;&#10;Description automatically generated">
            <a:extLst>
              <a:ext uri="{FF2B5EF4-FFF2-40B4-BE49-F238E27FC236}">
                <a16:creationId xmlns:a16="http://schemas.microsoft.com/office/drawing/2014/main" id="{36AF2481-218F-4E84-AD01-4462A50C686B}"/>
              </a:ext>
            </a:extLst>
          </p:cNvPr>
          <p:cNvPicPr/>
          <p:nvPr/>
        </p:nvPicPr>
        <p:blipFill>
          <a:blip r:embed="rId13">
            <a:extLst>
              <a:ext uri="{28A0092B-C50C-407E-A947-70E740481C1C}">
                <a14:useLocalDpi xmlns:a14="http://schemas.microsoft.com/office/drawing/2010/main" val="0"/>
              </a:ext>
            </a:extLst>
          </a:blip>
          <a:stretch>
            <a:fillRect/>
          </a:stretch>
        </p:blipFill>
        <p:spPr>
          <a:xfrm>
            <a:off x="16548699" y="27880238"/>
            <a:ext cx="4663440" cy="2057400"/>
          </a:xfrm>
          <a:prstGeom prst="rect">
            <a:avLst/>
          </a:prstGeom>
          <a:ln w="12700">
            <a:solidFill>
              <a:schemeClr val="tx1"/>
            </a:solidFill>
          </a:ln>
        </p:spPr>
      </p:pic>
      <p:pic>
        <p:nvPicPr>
          <p:cNvPr id="46" name="Picture 45" descr="Chart, histogram&#10;&#10;Description automatically generated">
            <a:extLst>
              <a:ext uri="{FF2B5EF4-FFF2-40B4-BE49-F238E27FC236}">
                <a16:creationId xmlns:a16="http://schemas.microsoft.com/office/drawing/2014/main" id="{1E645B13-CDED-4339-9E78-422D021D5AB3}"/>
              </a:ext>
            </a:extLst>
          </p:cNvPr>
          <p:cNvPicPr/>
          <p:nvPr/>
        </p:nvPicPr>
        <p:blipFill>
          <a:blip r:embed="rId14">
            <a:extLst>
              <a:ext uri="{28A0092B-C50C-407E-A947-70E740481C1C}">
                <a14:useLocalDpi xmlns:a14="http://schemas.microsoft.com/office/drawing/2010/main" val="0"/>
              </a:ext>
            </a:extLst>
          </a:blip>
          <a:stretch>
            <a:fillRect/>
          </a:stretch>
        </p:blipFill>
        <p:spPr>
          <a:xfrm>
            <a:off x="14102679" y="30030277"/>
            <a:ext cx="4663440" cy="2057400"/>
          </a:xfrm>
          <a:prstGeom prst="rect">
            <a:avLst/>
          </a:prstGeom>
          <a:ln w="12700">
            <a:solidFill>
              <a:schemeClr val="tx1"/>
            </a:solidFill>
          </a:ln>
        </p:spPr>
      </p:pic>
      <p:grpSp>
        <p:nvGrpSpPr>
          <p:cNvPr id="34" name="Group 33">
            <a:extLst>
              <a:ext uri="{FF2B5EF4-FFF2-40B4-BE49-F238E27FC236}">
                <a16:creationId xmlns:a16="http://schemas.microsoft.com/office/drawing/2014/main" id="{52828081-ABF5-4DF2-AAAA-D870A1E428DE}"/>
              </a:ext>
            </a:extLst>
          </p:cNvPr>
          <p:cNvGrpSpPr/>
          <p:nvPr/>
        </p:nvGrpSpPr>
        <p:grpSpPr>
          <a:xfrm>
            <a:off x="16319500" y="14730277"/>
            <a:ext cx="5109240" cy="4030301"/>
            <a:chOff x="16319500" y="14730277"/>
            <a:chExt cx="5109240" cy="4030301"/>
          </a:xfrm>
        </p:grpSpPr>
        <p:pic>
          <p:nvPicPr>
            <p:cNvPr id="22" name="Picture 21">
              <a:extLst>
                <a:ext uri="{FF2B5EF4-FFF2-40B4-BE49-F238E27FC236}">
                  <a16:creationId xmlns:a16="http://schemas.microsoft.com/office/drawing/2014/main" id="{0BA5A608-01D0-47DB-97E4-FD0094F67796}"/>
                </a:ext>
              </a:extLst>
            </p:cNvPr>
            <p:cNvPicPr>
              <a:picLocks noChangeAspect="1"/>
            </p:cNvPicPr>
            <p:nvPr/>
          </p:nvPicPr>
          <p:blipFill>
            <a:blip r:embed="rId15"/>
            <a:stretch>
              <a:fillRect/>
            </a:stretch>
          </p:blipFill>
          <p:spPr>
            <a:xfrm>
              <a:off x="16370138" y="14749654"/>
              <a:ext cx="5058602" cy="4003464"/>
            </a:xfrm>
            <a:prstGeom prst="rect">
              <a:avLst/>
            </a:prstGeom>
          </p:spPr>
        </p:pic>
        <p:sp>
          <p:nvSpPr>
            <p:cNvPr id="33" name="Rectangle 32">
              <a:extLst>
                <a:ext uri="{FF2B5EF4-FFF2-40B4-BE49-F238E27FC236}">
                  <a16:creationId xmlns:a16="http://schemas.microsoft.com/office/drawing/2014/main" id="{F296A556-47B3-4A2E-8813-016A05CA8E34}"/>
                </a:ext>
              </a:extLst>
            </p:cNvPr>
            <p:cNvSpPr/>
            <p:nvPr/>
          </p:nvSpPr>
          <p:spPr>
            <a:xfrm>
              <a:off x="16319500" y="14730277"/>
              <a:ext cx="5056632" cy="403030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picture containing basketball, athletic game, orange, sport&#10;&#10;Description automatically generated">
            <a:extLst>
              <a:ext uri="{FF2B5EF4-FFF2-40B4-BE49-F238E27FC236}">
                <a16:creationId xmlns:a16="http://schemas.microsoft.com/office/drawing/2014/main" id="{14D7B262-38E4-472E-AD56-EB75FFD23B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58992" y="0"/>
            <a:ext cx="7032208" cy="4812248"/>
          </a:xfrm>
          <a:prstGeom prst="rect">
            <a:avLst/>
          </a:prstGeom>
        </p:spPr>
      </p:pic>
      <p:pic>
        <p:nvPicPr>
          <p:cNvPr id="35" name="Picture 34" descr="A basketball hoop with a net&#10;&#10;Description automatically generated with medium confidence">
            <a:extLst>
              <a:ext uri="{FF2B5EF4-FFF2-40B4-BE49-F238E27FC236}">
                <a16:creationId xmlns:a16="http://schemas.microsoft.com/office/drawing/2014/main" id="{5E84BDF3-3172-42E9-98B9-2C24D636B88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547" y="-14628"/>
            <a:ext cx="6573313" cy="4812248"/>
          </a:xfrm>
          <a:prstGeom prst="rect">
            <a:avLst/>
          </a:prstGeom>
        </p:spPr>
      </p:pic>
      <p:pic>
        <p:nvPicPr>
          <p:cNvPr id="21" name="Picture 20">
            <a:extLst>
              <a:ext uri="{FF2B5EF4-FFF2-40B4-BE49-F238E27FC236}">
                <a16:creationId xmlns:a16="http://schemas.microsoft.com/office/drawing/2014/main" id="{4A2C6AA5-1560-46A7-A435-8D59874CE331}"/>
              </a:ext>
            </a:extLst>
          </p:cNvPr>
          <p:cNvPicPr>
            <a:picLocks noChangeAspect="1"/>
          </p:cNvPicPr>
          <p:nvPr/>
        </p:nvPicPr>
        <p:blipFill>
          <a:blip r:embed="rId18"/>
          <a:stretch>
            <a:fillRect/>
          </a:stretch>
        </p:blipFill>
        <p:spPr>
          <a:xfrm>
            <a:off x="477033" y="11589780"/>
            <a:ext cx="10011665" cy="6498568"/>
          </a:xfrm>
          <a:prstGeom prst="rect">
            <a:avLst/>
          </a:prstGeom>
        </p:spPr>
      </p:pic>
      <p:graphicFrame>
        <p:nvGraphicFramePr>
          <p:cNvPr id="29" name="Table 28">
            <a:extLst>
              <a:ext uri="{FF2B5EF4-FFF2-40B4-BE49-F238E27FC236}">
                <a16:creationId xmlns:a16="http://schemas.microsoft.com/office/drawing/2014/main" id="{CEAE6F78-3D4E-4475-A9DD-F6833929F8E1}"/>
              </a:ext>
            </a:extLst>
          </p:cNvPr>
          <p:cNvGraphicFramePr>
            <a:graphicFrameLocks noGrp="1"/>
          </p:cNvGraphicFramePr>
          <p:nvPr>
            <p:extLst>
              <p:ext uri="{D42A27DB-BD31-4B8C-83A1-F6EECF244321}">
                <p14:modId xmlns:p14="http://schemas.microsoft.com/office/powerpoint/2010/main" val="734507765"/>
              </p:ext>
            </p:extLst>
          </p:nvPr>
        </p:nvGraphicFramePr>
        <p:xfrm>
          <a:off x="22396351" y="23318116"/>
          <a:ext cx="10058400" cy="2860811"/>
        </p:xfrm>
        <a:graphic>
          <a:graphicData uri="http://schemas.openxmlformats.org/drawingml/2006/table">
            <a:tbl>
              <a:tblPr firstRow="1" firstCol="1" bandRow="1">
                <a:tableStyleId>{5C22544A-7EE6-4342-B048-85BDC9FD1C3A}</a:tableStyleId>
              </a:tblPr>
              <a:tblGrid>
                <a:gridCol w="1496291">
                  <a:extLst>
                    <a:ext uri="{9D8B030D-6E8A-4147-A177-3AD203B41FA5}">
                      <a16:colId xmlns:a16="http://schemas.microsoft.com/office/drawing/2014/main" val="3573443633"/>
                    </a:ext>
                  </a:extLst>
                </a:gridCol>
                <a:gridCol w="1354958">
                  <a:extLst>
                    <a:ext uri="{9D8B030D-6E8A-4147-A177-3AD203B41FA5}">
                      <a16:colId xmlns:a16="http://schemas.microsoft.com/office/drawing/2014/main" val="3389388604"/>
                    </a:ext>
                  </a:extLst>
                </a:gridCol>
                <a:gridCol w="1219200">
                  <a:extLst>
                    <a:ext uri="{9D8B030D-6E8A-4147-A177-3AD203B41FA5}">
                      <a16:colId xmlns:a16="http://schemas.microsoft.com/office/drawing/2014/main" val="1094973603"/>
                    </a:ext>
                  </a:extLst>
                </a:gridCol>
                <a:gridCol w="1270000">
                  <a:extLst>
                    <a:ext uri="{9D8B030D-6E8A-4147-A177-3AD203B41FA5}">
                      <a16:colId xmlns:a16="http://schemas.microsoft.com/office/drawing/2014/main" val="347544690"/>
                    </a:ext>
                  </a:extLst>
                </a:gridCol>
                <a:gridCol w="1405467">
                  <a:extLst>
                    <a:ext uri="{9D8B030D-6E8A-4147-A177-3AD203B41FA5}">
                      <a16:colId xmlns:a16="http://schemas.microsoft.com/office/drawing/2014/main" val="4109378430"/>
                    </a:ext>
                  </a:extLst>
                </a:gridCol>
                <a:gridCol w="1422400">
                  <a:extLst>
                    <a:ext uri="{9D8B030D-6E8A-4147-A177-3AD203B41FA5}">
                      <a16:colId xmlns:a16="http://schemas.microsoft.com/office/drawing/2014/main" val="2220521015"/>
                    </a:ext>
                  </a:extLst>
                </a:gridCol>
                <a:gridCol w="1890084">
                  <a:extLst>
                    <a:ext uri="{9D8B030D-6E8A-4147-A177-3AD203B41FA5}">
                      <a16:colId xmlns:a16="http://schemas.microsoft.com/office/drawing/2014/main" val="2048342547"/>
                    </a:ext>
                  </a:extLst>
                </a:gridCol>
              </a:tblGrid>
              <a:tr h="778469">
                <a:tc>
                  <a:txBody>
                    <a:bodyPr/>
                    <a:lstStyle/>
                    <a:p>
                      <a:pPr marL="0" marR="0" algn="ctr">
                        <a:spcBef>
                          <a:spcPts val="0"/>
                        </a:spcBef>
                        <a:spcAft>
                          <a:spcPts val="0"/>
                        </a:spcAft>
                      </a:pPr>
                      <a:r>
                        <a:rPr lang="en-US" sz="2000" dirty="0">
                          <a:effectLst/>
                        </a:rPr>
                        <a:t>Name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Games Played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Field Goals(%)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Free Throws(%)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Rebounds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Assists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Target (5years)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5997160"/>
                  </a:ext>
                </a:extLst>
              </a:tr>
              <a:tr h="694114">
                <a:tc>
                  <a:txBody>
                    <a:bodyPr/>
                    <a:lstStyle/>
                    <a:p>
                      <a:pPr marL="0" marR="0" algn="ctr">
                        <a:spcBef>
                          <a:spcPts val="0"/>
                        </a:spcBef>
                        <a:spcAft>
                          <a:spcPts val="0"/>
                        </a:spcAft>
                      </a:pPr>
                      <a:r>
                        <a:rPr lang="en-US" sz="2000">
                          <a:effectLst/>
                        </a:rPr>
                        <a:t>Bill Laimbeer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74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47.8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79.3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2569224"/>
                  </a:ext>
                </a:extLst>
              </a:tr>
              <a:tr h="694114">
                <a:tc>
                  <a:txBody>
                    <a:bodyPr/>
                    <a:lstStyle/>
                    <a:p>
                      <a:pPr marL="0" marR="0" algn="ctr">
                        <a:spcBef>
                          <a:spcPts val="0"/>
                        </a:spcBef>
                        <a:spcAft>
                          <a:spcPts val="0"/>
                        </a:spcAft>
                      </a:pPr>
                      <a:r>
                        <a:rPr lang="en-US" sz="2000">
                          <a:effectLst/>
                        </a:rPr>
                        <a:t>Dave Batton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81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46.8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73.3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8512143"/>
                  </a:ext>
                </a:extLst>
              </a:tr>
              <a:tr h="694114">
                <a:tc>
                  <a:txBody>
                    <a:bodyPr/>
                    <a:lstStyle/>
                    <a:p>
                      <a:pPr marL="0" marR="0" algn="ctr">
                        <a:spcBef>
                          <a:spcPts val="0"/>
                        </a:spcBef>
                        <a:spcAft>
                          <a:spcPts val="0"/>
                        </a:spcAft>
                      </a:pPr>
                      <a:r>
                        <a:rPr lang="en-US" sz="2000">
                          <a:effectLst/>
                        </a:rPr>
                        <a:t>Glen Rice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32.7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0.9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304802"/>
                  </a:ext>
                </a:extLst>
              </a:tr>
            </a:tbl>
          </a:graphicData>
        </a:graphic>
      </p:graphicFrame>
      <p:graphicFrame>
        <p:nvGraphicFramePr>
          <p:cNvPr id="30" name="Table 29">
            <a:extLst>
              <a:ext uri="{FF2B5EF4-FFF2-40B4-BE49-F238E27FC236}">
                <a16:creationId xmlns:a16="http://schemas.microsoft.com/office/drawing/2014/main" id="{E19EF140-BE6D-472D-BC0D-17A05C0E4475}"/>
              </a:ext>
            </a:extLst>
          </p:cNvPr>
          <p:cNvGraphicFramePr>
            <a:graphicFrameLocks noGrp="1"/>
          </p:cNvGraphicFramePr>
          <p:nvPr>
            <p:extLst>
              <p:ext uri="{D42A27DB-BD31-4B8C-83A1-F6EECF244321}">
                <p14:modId xmlns:p14="http://schemas.microsoft.com/office/powerpoint/2010/main" val="4133432377"/>
              </p:ext>
            </p:extLst>
          </p:nvPr>
        </p:nvGraphicFramePr>
        <p:xfrm>
          <a:off x="22392676" y="27533904"/>
          <a:ext cx="10069408" cy="2822927"/>
        </p:xfrm>
        <a:graphic>
          <a:graphicData uri="http://schemas.openxmlformats.org/drawingml/2006/table">
            <a:tbl>
              <a:tblPr firstRow="1" firstCol="1" bandRow="1">
                <a:tableStyleId>{5C22544A-7EE6-4342-B048-85BDC9FD1C3A}</a:tableStyleId>
              </a:tblPr>
              <a:tblGrid>
                <a:gridCol w="1510760">
                  <a:extLst>
                    <a:ext uri="{9D8B030D-6E8A-4147-A177-3AD203B41FA5}">
                      <a16:colId xmlns:a16="http://schemas.microsoft.com/office/drawing/2014/main" val="2883135135"/>
                    </a:ext>
                  </a:extLst>
                </a:gridCol>
                <a:gridCol w="1461006">
                  <a:extLst>
                    <a:ext uri="{9D8B030D-6E8A-4147-A177-3AD203B41FA5}">
                      <a16:colId xmlns:a16="http://schemas.microsoft.com/office/drawing/2014/main" val="1714922"/>
                    </a:ext>
                  </a:extLst>
                </a:gridCol>
                <a:gridCol w="1362511">
                  <a:extLst>
                    <a:ext uri="{9D8B030D-6E8A-4147-A177-3AD203B41FA5}">
                      <a16:colId xmlns:a16="http://schemas.microsoft.com/office/drawing/2014/main" val="657371910"/>
                    </a:ext>
                  </a:extLst>
                </a:gridCol>
                <a:gridCol w="1264015">
                  <a:extLst>
                    <a:ext uri="{9D8B030D-6E8A-4147-A177-3AD203B41FA5}">
                      <a16:colId xmlns:a16="http://schemas.microsoft.com/office/drawing/2014/main" val="733503271"/>
                    </a:ext>
                  </a:extLst>
                </a:gridCol>
                <a:gridCol w="1411759">
                  <a:extLst>
                    <a:ext uri="{9D8B030D-6E8A-4147-A177-3AD203B41FA5}">
                      <a16:colId xmlns:a16="http://schemas.microsoft.com/office/drawing/2014/main" val="3087069219"/>
                    </a:ext>
                  </a:extLst>
                </a:gridCol>
                <a:gridCol w="1214769">
                  <a:extLst>
                    <a:ext uri="{9D8B030D-6E8A-4147-A177-3AD203B41FA5}">
                      <a16:colId xmlns:a16="http://schemas.microsoft.com/office/drawing/2014/main" val="2948921341"/>
                    </a:ext>
                  </a:extLst>
                </a:gridCol>
                <a:gridCol w="1844588">
                  <a:extLst>
                    <a:ext uri="{9D8B030D-6E8A-4147-A177-3AD203B41FA5}">
                      <a16:colId xmlns:a16="http://schemas.microsoft.com/office/drawing/2014/main" val="1145475380"/>
                    </a:ext>
                  </a:extLst>
                </a:gridCol>
              </a:tblGrid>
              <a:tr h="876285">
                <a:tc>
                  <a:txBody>
                    <a:bodyPr/>
                    <a:lstStyle/>
                    <a:p>
                      <a:pPr marL="0" marR="0" algn="ctr">
                        <a:spcBef>
                          <a:spcPts val="0"/>
                        </a:spcBef>
                        <a:spcAft>
                          <a:spcPts val="0"/>
                        </a:spcAft>
                      </a:pPr>
                      <a:r>
                        <a:rPr lang="en-US" sz="2000" dirty="0">
                          <a:effectLst/>
                        </a:rPr>
                        <a:t>Name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Games Played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Field Goals(%)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Free Throws(%)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Rebounds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Assists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Target (5years)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8180445"/>
                  </a:ext>
                </a:extLst>
              </a:tr>
              <a:tr h="778657">
                <a:tc>
                  <a:txBody>
                    <a:bodyPr/>
                    <a:lstStyle/>
                    <a:p>
                      <a:pPr marL="0" marR="0" algn="ctr">
                        <a:spcBef>
                          <a:spcPts val="0"/>
                        </a:spcBef>
                        <a:spcAft>
                          <a:spcPts val="0"/>
                        </a:spcAft>
                      </a:pPr>
                      <a:r>
                        <a:rPr lang="en-US" sz="2000" dirty="0">
                          <a:effectLst/>
                        </a:rPr>
                        <a:t>DeMarcus Cousins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32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0.9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5119739"/>
                  </a:ext>
                </a:extLst>
              </a:tr>
              <a:tr h="389328">
                <a:tc>
                  <a:txBody>
                    <a:bodyPr/>
                    <a:lstStyle/>
                    <a:p>
                      <a:pPr marL="0" marR="0" algn="ctr">
                        <a:spcBef>
                          <a:spcPts val="0"/>
                        </a:spcBef>
                        <a:spcAft>
                          <a:spcPts val="0"/>
                        </a:spcAft>
                      </a:pPr>
                      <a:r>
                        <a:rPr lang="en-US" sz="2000">
                          <a:effectLst/>
                        </a:rPr>
                        <a:t>Jeff Withey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45.5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59.1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0.9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4732"/>
                  </a:ext>
                </a:extLst>
              </a:tr>
              <a:tr h="778657">
                <a:tc>
                  <a:txBody>
                    <a:bodyPr/>
                    <a:lstStyle/>
                    <a:p>
                      <a:pPr marL="0" marR="0" algn="ctr">
                        <a:spcBef>
                          <a:spcPts val="0"/>
                        </a:spcBef>
                        <a:spcAft>
                          <a:spcPts val="0"/>
                        </a:spcAft>
                      </a:pPr>
                      <a:r>
                        <a:rPr lang="en-US" sz="2000">
                          <a:effectLst/>
                        </a:rPr>
                        <a:t>Jordan Williams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66.7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688843"/>
                  </a:ext>
                </a:extLst>
              </a:tr>
            </a:tbl>
          </a:graphicData>
        </a:graphic>
      </p:graphicFrame>
      <p:graphicFrame>
        <p:nvGraphicFramePr>
          <p:cNvPr id="32" name="Table 31">
            <a:extLst>
              <a:ext uri="{FF2B5EF4-FFF2-40B4-BE49-F238E27FC236}">
                <a16:creationId xmlns:a16="http://schemas.microsoft.com/office/drawing/2014/main" id="{C799C563-F1EA-4AD7-9E48-B808CC899C02}"/>
              </a:ext>
            </a:extLst>
          </p:cNvPr>
          <p:cNvGraphicFramePr>
            <a:graphicFrameLocks noGrp="1"/>
          </p:cNvGraphicFramePr>
          <p:nvPr>
            <p:extLst>
              <p:ext uri="{D42A27DB-BD31-4B8C-83A1-F6EECF244321}">
                <p14:modId xmlns:p14="http://schemas.microsoft.com/office/powerpoint/2010/main" val="477158146"/>
              </p:ext>
            </p:extLst>
          </p:nvPr>
        </p:nvGraphicFramePr>
        <p:xfrm>
          <a:off x="33405811" y="16332657"/>
          <a:ext cx="10025289" cy="6911738"/>
        </p:xfrm>
        <a:graphic>
          <a:graphicData uri="http://schemas.openxmlformats.org/drawingml/2006/table">
            <a:tbl>
              <a:tblPr firstRow="1" firstCol="1" bandRow="1">
                <a:tableStyleId>{5C22544A-7EE6-4342-B048-85BDC9FD1C3A}</a:tableStyleId>
              </a:tblPr>
              <a:tblGrid>
                <a:gridCol w="1851445">
                  <a:extLst>
                    <a:ext uri="{9D8B030D-6E8A-4147-A177-3AD203B41FA5}">
                      <a16:colId xmlns:a16="http://schemas.microsoft.com/office/drawing/2014/main" val="480730597"/>
                    </a:ext>
                  </a:extLst>
                </a:gridCol>
                <a:gridCol w="1387077">
                  <a:extLst>
                    <a:ext uri="{9D8B030D-6E8A-4147-A177-3AD203B41FA5}">
                      <a16:colId xmlns:a16="http://schemas.microsoft.com/office/drawing/2014/main" val="2687017205"/>
                    </a:ext>
                  </a:extLst>
                </a:gridCol>
                <a:gridCol w="1388533">
                  <a:extLst>
                    <a:ext uri="{9D8B030D-6E8A-4147-A177-3AD203B41FA5}">
                      <a16:colId xmlns:a16="http://schemas.microsoft.com/office/drawing/2014/main" val="1622045420"/>
                    </a:ext>
                  </a:extLst>
                </a:gridCol>
                <a:gridCol w="1574800">
                  <a:extLst>
                    <a:ext uri="{9D8B030D-6E8A-4147-A177-3AD203B41FA5}">
                      <a16:colId xmlns:a16="http://schemas.microsoft.com/office/drawing/2014/main" val="3843232555"/>
                    </a:ext>
                  </a:extLst>
                </a:gridCol>
                <a:gridCol w="1339570">
                  <a:extLst>
                    <a:ext uri="{9D8B030D-6E8A-4147-A177-3AD203B41FA5}">
                      <a16:colId xmlns:a16="http://schemas.microsoft.com/office/drawing/2014/main" val="3410015642"/>
                    </a:ext>
                  </a:extLst>
                </a:gridCol>
                <a:gridCol w="853407">
                  <a:extLst>
                    <a:ext uri="{9D8B030D-6E8A-4147-A177-3AD203B41FA5}">
                      <a16:colId xmlns:a16="http://schemas.microsoft.com/office/drawing/2014/main" val="3295464831"/>
                    </a:ext>
                  </a:extLst>
                </a:gridCol>
                <a:gridCol w="1630457">
                  <a:extLst>
                    <a:ext uri="{9D8B030D-6E8A-4147-A177-3AD203B41FA5}">
                      <a16:colId xmlns:a16="http://schemas.microsoft.com/office/drawing/2014/main" val="400977470"/>
                    </a:ext>
                  </a:extLst>
                </a:gridCol>
              </a:tblGrid>
              <a:tr h="613437">
                <a:tc>
                  <a:txBody>
                    <a:bodyPr/>
                    <a:lstStyle/>
                    <a:p>
                      <a:pPr marL="0" marR="0" algn="ctr">
                        <a:spcBef>
                          <a:spcPts val="0"/>
                        </a:spcBef>
                        <a:spcAft>
                          <a:spcPts val="0"/>
                        </a:spcAft>
                      </a:pPr>
                      <a:r>
                        <a:rPr lang="en-US" sz="2000">
                          <a:effectLst/>
                        </a:rPr>
                        <a:t>Name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Games Played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Field Goals(%)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Free Throws(%)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Rebounds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Assists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Target (5years)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8935836"/>
                  </a:ext>
                </a:extLst>
              </a:tr>
              <a:tr h="518692">
                <a:tc>
                  <a:txBody>
                    <a:bodyPr/>
                    <a:lstStyle/>
                    <a:p>
                      <a:pPr marL="0" marR="0" algn="ctr">
                        <a:spcBef>
                          <a:spcPts val="0"/>
                        </a:spcBef>
                        <a:spcAft>
                          <a:spcPts val="0"/>
                        </a:spcAft>
                      </a:pPr>
                      <a:r>
                        <a:rPr lang="en-US" sz="2000">
                          <a:effectLst/>
                        </a:rPr>
                        <a:t>Loren Meyer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80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2391953"/>
                  </a:ext>
                </a:extLst>
              </a:tr>
              <a:tr h="528237">
                <a:tc>
                  <a:txBody>
                    <a:bodyPr/>
                    <a:lstStyle/>
                    <a:p>
                      <a:pPr marL="0" marR="0" algn="ctr">
                        <a:spcBef>
                          <a:spcPts val="0"/>
                        </a:spcBef>
                        <a:spcAft>
                          <a:spcPts val="0"/>
                        </a:spcAft>
                      </a:pPr>
                      <a:r>
                        <a:rPr lang="en-US" sz="2000" dirty="0">
                          <a:effectLst/>
                        </a:rPr>
                        <a:t>Theo Ratliff</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44.7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72.1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8367547"/>
                  </a:ext>
                </a:extLst>
              </a:tr>
              <a:tr h="613437">
                <a:tc>
                  <a:txBody>
                    <a:bodyPr/>
                    <a:lstStyle/>
                    <a:p>
                      <a:pPr marL="0" marR="0" algn="ctr">
                        <a:spcBef>
                          <a:spcPts val="0"/>
                        </a:spcBef>
                        <a:spcAft>
                          <a:spcPts val="0"/>
                        </a:spcAft>
                      </a:pPr>
                      <a:r>
                        <a:rPr lang="en-US" sz="2000">
                          <a:effectLst/>
                        </a:rPr>
                        <a:t>DeMarcus Cousins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4484424"/>
                  </a:ext>
                </a:extLst>
              </a:tr>
              <a:tr h="613437">
                <a:tc>
                  <a:txBody>
                    <a:bodyPr/>
                    <a:lstStyle/>
                    <a:p>
                      <a:pPr marL="0" marR="0" algn="ctr">
                        <a:spcBef>
                          <a:spcPts val="0"/>
                        </a:spcBef>
                        <a:spcAft>
                          <a:spcPts val="0"/>
                        </a:spcAft>
                      </a:pPr>
                      <a:r>
                        <a:rPr lang="en-US" sz="2000">
                          <a:effectLst/>
                        </a:rPr>
                        <a:t>Anthony Goldwire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45.5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5189162"/>
                  </a:ext>
                </a:extLst>
              </a:tr>
              <a:tr h="511197">
                <a:tc>
                  <a:txBody>
                    <a:bodyPr/>
                    <a:lstStyle/>
                    <a:p>
                      <a:pPr marL="0" marR="0" algn="ctr">
                        <a:spcBef>
                          <a:spcPts val="0"/>
                        </a:spcBef>
                        <a:spcAft>
                          <a:spcPts val="0"/>
                        </a:spcAft>
                      </a:pPr>
                      <a:r>
                        <a:rPr lang="en-US" sz="2000">
                          <a:effectLst/>
                        </a:rPr>
                        <a:t>Jordan Williams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66.7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9374423"/>
                  </a:ext>
                </a:extLst>
              </a:tr>
              <a:tr h="477118">
                <a:tc>
                  <a:txBody>
                    <a:bodyPr/>
                    <a:lstStyle/>
                    <a:p>
                      <a:pPr marL="0" marR="0" algn="ctr">
                        <a:spcBef>
                          <a:spcPts val="0"/>
                        </a:spcBef>
                        <a:spcAft>
                          <a:spcPts val="0"/>
                        </a:spcAft>
                      </a:pPr>
                      <a:r>
                        <a:rPr lang="en-US" sz="2000">
                          <a:effectLst/>
                        </a:rPr>
                        <a:t>Jimmy King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60.8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37.1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7.6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928412"/>
                  </a:ext>
                </a:extLst>
              </a:tr>
              <a:tr h="579356">
                <a:tc>
                  <a:txBody>
                    <a:bodyPr/>
                    <a:lstStyle/>
                    <a:p>
                      <a:pPr marL="0" marR="0" algn="ctr">
                        <a:spcBef>
                          <a:spcPts val="0"/>
                        </a:spcBef>
                        <a:spcAft>
                          <a:spcPts val="0"/>
                        </a:spcAft>
                      </a:pPr>
                      <a:r>
                        <a:rPr lang="en-US" sz="2000">
                          <a:effectLst/>
                        </a:rPr>
                        <a:t>Shabazz Napier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39.1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91.7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0.8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9032585"/>
                  </a:ext>
                </a:extLst>
              </a:tr>
              <a:tr h="613437">
                <a:tc>
                  <a:txBody>
                    <a:bodyPr/>
                    <a:lstStyle/>
                    <a:p>
                      <a:pPr marL="0" marR="0" algn="ctr">
                        <a:spcBef>
                          <a:spcPts val="0"/>
                        </a:spcBef>
                        <a:spcAft>
                          <a:spcPts val="0"/>
                        </a:spcAft>
                      </a:pPr>
                      <a:r>
                        <a:rPr lang="en-US" sz="2000">
                          <a:effectLst/>
                        </a:rPr>
                        <a:t>Lawrence Moten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85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5991476"/>
                  </a:ext>
                </a:extLst>
              </a:tr>
              <a:tr h="511197">
                <a:tc>
                  <a:txBody>
                    <a:bodyPr/>
                    <a:lstStyle/>
                    <a:p>
                      <a:pPr marL="0" marR="0" algn="ctr">
                        <a:spcBef>
                          <a:spcPts val="0"/>
                        </a:spcBef>
                        <a:spcAft>
                          <a:spcPts val="0"/>
                        </a:spcAft>
                      </a:pPr>
                      <a:r>
                        <a:rPr lang="en-US" sz="2000">
                          <a:effectLst/>
                        </a:rPr>
                        <a:t>Greg Ostertag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51.6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75.1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8.2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1890710"/>
                  </a:ext>
                </a:extLst>
              </a:tr>
              <a:tr h="477117">
                <a:tc>
                  <a:txBody>
                    <a:bodyPr/>
                    <a:lstStyle/>
                    <a:p>
                      <a:pPr marL="0" marR="0" algn="ctr">
                        <a:spcBef>
                          <a:spcPts val="0"/>
                        </a:spcBef>
                        <a:spcAft>
                          <a:spcPts val="0"/>
                        </a:spcAft>
                      </a:pPr>
                      <a:r>
                        <a:rPr lang="en-US" sz="2000">
                          <a:effectLst/>
                        </a:rPr>
                        <a:t>Chris Carr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58.2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64.3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2493073"/>
                  </a:ext>
                </a:extLst>
              </a:tr>
              <a:tr h="477118">
                <a:tc>
                  <a:txBody>
                    <a:bodyPr/>
                    <a:lstStyle/>
                    <a:p>
                      <a:pPr marL="0" marR="0" algn="ctr">
                        <a:spcBef>
                          <a:spcPts val="0"/>
                        </a:spcBef>
                        <a:spcAft>
                          <a:spcPts val="0"/>
                        </a:spcAft>
                      </a:pPr>
                      <a:r>
                        <a:rPr lang="en-US" sz="2000">
                          <a:effectLst/>
                        </a:rPr>
                        <a:t>Travis Best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46.4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82.1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2.5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0.5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0712985"/>
                  </a:ext>
                </a:extLst>
              </a:tr>
              <a:tr h="377958">
                <a:tc>
                  <a:txBody>
                    <a:bodyPr/>
                    <a:lstStyle/>
                    <a:p>
                      <a:pPr marL="0" marR="0" algn="ctr">
                        <a:spcBef>
                          <a:spcPts val="0"/>
                        </a:spcBef>
                        <a:spcAft>
                          <a:spcPts val="0"/>
                        </a:spcAft>
                      </a:pPr>
                      <a:r>
                        <a:rPr lang="en-US" sz="2000">
                          <a:effectLst/>
                        </a:rPr>
                        <a:t>Jason Caffey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61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37.2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a:effectLst/>
                        </a:rPr>
                        <a:t>54.6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2.1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3825647"/>
                  </a:ext>
                </a:extLst>
              </a:tr>
            </a:tbl>
          </a:graphicData>
        </a:graphic>
      </p:graphicFrame>
      <p:pic>
        <p:nvPicPr>
          <p:cNvPr id="42" name="Picture 41">
            <a:extLst>
              <a:ext uri="{FF2B5EF4-FFF2-40B4-BE49-F238E27FC236}">
                <a16:creationId xmlns:a16="http://schemas.microsoft.com/office/drawing/2014/main" id="{807116CC-33B7-426D-BD87-515925464AB0}"/>
              </a:ext>
            </a:extLst>
          </p:cNvPr>
          <p:cNvPicPr>
            <a:picLocks noChangeAspect="1"/>
          </p:cNvPicPr>
          <p:nvPr/>
        </p:nvPicPr>
        <p:blipFill>
          <a:blip r:embed="rId19"/>
          <a:stretch>
            <a:fillRect/>
          </a:stretch>
        </p:blipFill>
        <p:spPr>
          <a:xfrm>
            <a:off x="4633497" y="27447893"/>
            <a:ext cx="5740947" cy="4449781"/>
          </a:xfrm>
          <a:prstGeom prst="rect">
            <a:avLst/>
          </a:prstGeom>
        </p:spPr>
      </p:pic>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376</TotalTime>
  <Words>1006</Words>
  <Application>Microsoft Macintosh PowerPoint</Application>
  <PresentationFormat>Custom</PresentationFormat>
  <Paragraphs>247</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Wingdings</vt:lpstr>
      <vt:lpstr>36x48-Template-V2b</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DORRA .</cp:lastModifiedBy>
  <cp:revision>184</cp:revision>
  <dcterms:created xsi:type="dcterms:W3CDTF">2012-02-03T19:11:35Z</dcterms:created>
  <dcterms:modified xsi:type="dcterms:W3CDTF">2022-08-17T17:36:05Z</dcterms:modified>
</cp:coreProperties>
</file>